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theme/themeOverride7.xml" ContentType="application/vnd.openxmlformats-officedocument.themeOverride+xml"/>
  <Override PartName="/ppt/charts/chart18.xml" ContentType="application/vnd.openxmlformats-officedocument.drawingml.chart+xml"/>
  <Override PartName="/ppt/theme/themeOverride8.xml" ContentType="application/vnd.openxmlformats-officedocument.themeOverr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theme/themeOverride9.xml" ContentType="application/vnd.openxmlformats-officedocument.themeOverride+xml"/>
  <Override PartName="/ppt/notesSlides/notesSlide1.xml" ContentType="application/vnd.openxmlformats-officedocument.presentationml.notesSlide+xml"/>
  <Override PartName="/ppt/charts/chart22.xml" ContentType="application/vnd.openxmlformats-officedocument.drawingml.chart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256" r:id="rId2"/>
    <p:sldId id="284" r:id="rId3"/>
    <p:sldId id="306" r:id="rId4"/>
    <p:sldId id="307" r:id="rId5"/>
    <p:sldId id="308" r:id="rId6"/>
    <p:sldId id="309" r:id="rId7"/>
    <p:sldId id="310" r:id="rId8"/>
    <p:sldId id="288" r:id="rId9"/>
    <p:sldId id="280" r:id="rId10"/>
    <p:sldId id="320" r:id="rId11"/>
    <p:sldId id="281" r:id="rId12"/>
    <p:sldId id="282" r:id="rId13"/>
    <p:sldId id="283" r:id="rId14"/>
    <p:sldId id="286" r:id="rId15"/>
    <p:sldId id="287" r:id="rId16"/>
    <p:sldId id="290" r:id="rId17"/>
    <p:sldId id="300" r:id="rId18"/>
    <p:sldId id="289" r:id="rId19"/>
    <p:sldId id="294" r:id="rId20"/>
    <p:sldId id="298" r:id="rId21"/>
    <p:sldId id="258" r:id="rId22"/>
    <p:sldId id="302" r:id="rId23"/>
    <p:sldId id="262" r:id="rId24"/>
    <p:sldId id="263" r:id="rId25"/>
    <p:sldId id="265" r:id="rId26"/>
    <p:sldId id="264" r:id="rId27"/>
    <p:sldId id="295" r:id="rId28"/>
    <p:sldId id="296" r:id="rId29"/>
    <p:sldId id="270" r:id="rId30"/>
    <p:sldId id="269" r:id="rId31"/>
    <p:sldId id="299" r:id="rId32"/>
    <p:sldId id="303" r:id="rId33"/>
    <p:sldId id="311" r:id="rId34"/>
    <p:sldId id="323" r:id="rId35"/>
    <p:sldId id="324" r:id="rId36"/>
    <p:sldId id="325" r:id="rId37"/>
    <p:sldId id="332" r:id="rId38"/>
    <p:sldId id="326" r:id="rId39"/>
    <p:sldId id="327" r:id="rId40"/>
    <p:sldId id="328" r:id="rId41"/>
    <p:sldId id="329" r:id="rId42"/>
    <p:sldId id="330" r:id="rId43"/>
    <p:sldId id="314" r:id="rId44"/>
    <p:sldId id="313" r:id="rId45"/>
    <p:sldId id="315" r:id="rId46"/>
    <p:sldId id="316" r:id="rId47"/>
    <p:sldId id="277" r:id="rId48"/>
    <p:sldId id="276" r:id="rId49"/>
    <p:sldId id="278" r:id="rId50"/>
    <p:sldId id="333" r:id="rId51"/>
    <p:sldId id="317" r:id="rId52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42" autoAdjust="0"/>
    <p:restoredTop sz="94660"/>
  </p:normalViewPr>
  <p:slideViewPr>
    <p:cSldViewPr snapToGrid="0" snapToObjects="1">
      <p:cViewPr varScale="1">
        <p:scale>
          <a:sx n="140" d="100"/>
          <a:sy n="140" d="100"/>
        </p:scale>
        <p:origin x="15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43;&#1088;&#1091;&#1085;&#1090;&#1099;%20&#1075;&#1088;&#1072;&#1092;&#1080;&#1082;&#1080;%2005.11.2013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75;&#1088;&#1072;&#1092;&#1080;&#1082;&#1080;%20&#1074;%20&#1087;&#1088;&#1077;&#1079;&#1077;&#1085;&#1090;&#1072;&#1094;&#1080;&#1102;.xls" TargetMode="External"/><Relationship Id="rId1" Type="http://schemas.openxmlformats.org/officeDocument/2006/relationships/themeOverride" Target="../theme/themeOverride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75;&#1088;&#1072;&#1092;&#1080;&#1082;&#1080;%20&#1074;%20&#1087;&#1088;&#1077;&#1079;&#1077;&#1085;&#1090;&#1072;&#1094;&#1080;&#1102;.xls" TargetMode="External"/><Relationship Id="rId1" Type="http://schemas.openxmlformats.org/officeDocument/2006/relationships/themeOverride" Target="../theme/themeOverride8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60;&#1080;&#1079;&#1084;&#1077;&#1093;&#1080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0;&#774;&#1095;&#1080;&#1074;&#1086;&#1089;&#1090;&#1100;%20&#1082;%20&#1085;&#1072;&#1082;&#1086;&#1087;&#1083;&#1077;&#1085;&#1080;&#1102;%20&#1086;&#1089;&#1090;&#1072;&#1090;&#1086;&#1095;&#1085;&#1099;&#1093;%20&#1076;&#1077;&#1092;&#1086;&#1088;&#1084;&#1072;&#1094;&#1080;&#1080;&#774;:&#1054;&#1090;&#1095;&#1077;&#1090;:3-&#1080;&#1080;&#774;%20&#1101;&#1090;&#1072;&#1087;:&#1057;&#1091;&#1087;&#1077;&#1089;&#1100;%2021,11,13.xlsx" TargetMode="External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60;&#1080;&#1079;&#1084;&#1077;&#1093;&#1080;.%20&#1080;&#1079;&#1084;&#1077;&#1085;&#1077;&#1085;%20&#1056;&#1058;&#1069;&#1055;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75;&#1088;&#1072;&#1092;&#1080;&#1082;&#1080;%20&#1074;%20&#1087;&#1088;&#1077;&#1079;&#1077;&#1085;&#1090;&#1072;&#1094;&#1080;&#1102;+&#1082;&#1079;.xls" TargetMode="External"/><Relationship Id="rId1" Type="http://schemas.openxmlformats.org/officeDocument/2006/relationships/themeOverride" Target="../theme/themeOverride9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75;&#1088;&#1072;&#1092;&#1080;&#1082;&#1080;%20&#1074;%20&#1087;&#1088;&#1077;&#1079;&#1077;&#1085;&#1090;&#1072;&#1094;&#1080;&#1102;+&#1082;&#1079;.xls" TargetMode="External"/><Relationship Id="rId1" Type="http://schemas.openxmlformats.org/officeDocument/2006/relationships/themeOverride" Target="../theme/themeOverride10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43;&#1088;&#1091;&#1085;&#1090;&#1099;%20&#1075;&#1088;&#1072;&#1092;&#1080;&#1082;&#1080;%2005.11.2013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SANDISK:&#1043;&#1088;&#1072;&#1092;&#1080;&#1082;%20&#1074;&#1086;&#1076;&#1086;&#1085;&#1072;&#1089;&#1099;&#1097;&#1077;&#1085;&#1080;&#1103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SANDISK:&#1043;&#1088;&#1072;&#1092;&#1080;&#1082;%20&#1074;&#1086;&#1076;&#1086;&#1085;&#1072;&#1089;&#1099;&#1097;&#1077;&#1085;&#1080;&#1103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&#1043;&#1088;&#1072;&#1092;&#1080;&#1082;&#1080;%20Exel:&#1053;&#1077;&#1089;&#1074;&#1103;&#1079;&#1085;&#1099;&#1077;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C&#1080;&#1079;&#1086;&#1085;&#1077;&#1094;.%20&#1043;&#1088;&#1072;&#1092;&#1080;&#1082;&#1080;.%2025.10.13.xlsx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Macintosh%20HD:Users:DimaChe:Documents:&#1056;&#1072;&#1073;&#1086;&#1090;&#1072;:&#1043;&#1050;%20%22&#1040;&#1074;&#1090;&#1086;&#1076;&#1086;&#1088;%22:&#1048;&#1089;&#1089;&#1083;&#1077;&#1076;&#1086;&#1074;&#1072;&#1085;&#1080;&#1077;%20&#1076;&#1086;&#1088;&#1086;&#1078;&#1085;&#1086;-&#1089;&#1090;&#1088;&#1086;&#1080;&#1090;&#1077;&#1083;&#1100;&#1085;&#1099;&#1093;%20&#1084;&#1072;&#1090;&#1077;&#1088;&#1080;&#1072;&#1083;&#1086;&#1074;%20&#1085;&#1072;%20&#1091;&#1089;&#1090;&#1086;&#1081;&#1095;&#1080;&#1074;&#1086;&#1089;&#1090;&#1100;%20&#1082;%20&#1085;&#1072;&#1082;&#1086;&#1087;&#1083;&#1077;&#1085;&#1080;&#1102;%20&#1086;&#1089;&#1090;&#1072;&#1090;&#1086;&#1095;&#1085;&#1099;&#1093;%20&#1076;&#1077;&#1092;&#1086;&#1088;&#1084;&#1072;&#1094;&#1080;&#1081;:&#1054;&#1090;&#1095;&#1077;&#1090;:3-&#1080;&#1081;%20&#1101;&#1090;&#1072;&#1087;:C&#1080;&#1079;&#1086;&#1085;&#1077;&#1094;.%20&#1043;&#1088;&#1072;&#1092;&#1080;&#1082;&#1080;.%2025.10.13.xlsx" TargetMode="External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9;&#1088;&#1091;&#1076;&#1080;&#1085;\Desktop\&#1060;&#1080;&#1079;&#1084;&#1077;&#1093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1200" dirty="0"/>
              <a:t>График деформирования образцов </a:t>
            </a:r>
            <a:r>
              <a:rPr lang="ru-RU" sz="1200" dirty="0" smtClean="0"/>
              <a:t>суглинистого</a:t>
            </a:r>
            <a:r>
              <a:rPr lang="ru-RU" sz="1200" baseline="0" dirty="0" smtClean="0"/>
              <a:t> грунта</a:t>
            </a:r>
            <a:r>
              <a:rPr lang="ru-RU" sz="1200" dirty="0" smtClean="0"/>
              <a:t> </a:t>
            </a:r>
            <a:r>
              <a:rPr lang="ru-RU" sz="1200" dirty="0"/>
              <a:t>при разных коэффициентах уплотнения</a:t>
            </a:r>
          </a:p>
        </c:rich>
      </c:tx>
      <c:layout>
        <c:manualLayout>
          <c:xMode val="edge"/>
          <c:yMode val="edge"/>
          <c:x val="0.1417707048667110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3493738734465413E-2"/>
          <c:y val="0.11612464958954904"/>
          <c:w val="0.90076451475192088"/>
          <c:h val="0.65390510382910216"/>
        </c:manualLayout>
      </c:layout>
      <c:scatterChart>
        <c:scatterStyle val="smoothMarker"/>
        <c:varyColors val="0"/>
        <c:ser>
          <c:idx val="1"/>
          <c:order val="0"/>
          <c:tx>
            <c:v>Ку=0,98</c:v>
          </c:tx>
          <c:spPr>
            <a:ln>
              <a:solidFill>
                <a:srgbClr val="000080"/>
              </a:solidFill>
            </a:ln>
          </c:spPr>
          <c:marker>
            <c:symbol val="none"/>
          </c:marker>
          <c:xVal>
            <c:numRef>
              <c:f>суглинок!$B$49:$B$70</c:f>
              <c:numCache>
                <c:formatCode>General</c:formatCode>
                <c:ptCount val="22"/>
                <c:pt idx="0">
                  <c:v>0</c:v>
                </c:pt>
                <c:pt idx="1">
                  <c:v>22500</c:v>
                </c:pt>
                <c:pt idx="2">
                  <c:v>45000</c:v>
                </c:pt>
                <c:pt idx="3">
                  <c:v>67500</c:v>
                </c:pt>
                <c:pt idx="4">
                  <c:v>90000</c:v>
                </c:pt>
                <c:pt idx="5">
                  <c:v>112500</c:v>
                </c:pt>
                <c:pt idx="6">
                  <c:v>135000</c:v>
                </c:pt>
                <c:pt idx="7">
                  <c:v>157500</c:v>
                </c:pt>
                <c:pt idx="8">
                  <c:v>180000</c:v>
                </c:pt>
                <c:pt idx="9">
                  <c:v>202500</c:v>
                </c:pt>
                <c:pt idx="10">
                  <c:v>225000</c:v>
                </c:pt>
                <c:pt idx="11">
                  <c:v>247500</c:v>
                </c:pt>
                <c:pt idx="12">
                  <c:v>270000</c:v>
                </c:pt>
                <c:pt idx="13">
                  <c:v>292500</c:v>
                </c:pt>
                <c:pt idx="14">
                  <c:v>315000</c:v>
                </c:pt>
                <c:pt idx="15">
                  <c:v>337500</c:v>
                </c:pt>
                <c:pt idx="16">
                  <c:v>360000</c:v>
                </c:pt>
                <c:pt idx="17">
                  <c:v>382500</c:v>
                </c:pt>
                <c:pt idx="18">
                  <c:v>405000</c:v>
                </c:pt>
                <c:pt idx="19">
                  <c:v>427500</c:v>
                </c:pt>
                <c:pt idx="20">
                  <c:v>450000</c:v>
                </c:pt>
                <c:pt idx="21">
                  <c:v>750000</c:v>
                </c:pt>
              </c:numCache>
            </c:numRef>
          </c:xVal>
          <c:yVal>
            <c:numRef>
              <c:f>суглинок!$C$49:$C$70</c:f>
              <c:numCache>
                <c:formatCode>General</c:formatCode>
                <c:ptCount val="22"/>
                <c:pt idx="0">
                  <c:v>0</c:v>
                </c:pt>
                <c:pt idx="1">
                  <c:v>2</c:v>
                </c:pt>
                <c:pt idx="2">
                  <c:v>2.7</c:v>
                </c:pt>
                <c:pt idx="3">
                  <c:v>3.1</c:v>
                </c:pt>
                <c:pt idx="4">
                  <c:v>3.5</c:v>
                </c:pt>
                <c:pt idx="5">
                  <c:v>3.8</c:v>
                </c:pt>
                <c:pt idx="6">
                  <c:v>4.0999999999999996</c:v>
                </c:pt>
                <c:pt idx="8">
                  <c:v>4.5</c:v>
                </c:pt>
                <c:pt idx="12">
                  <c:v>5</c:v>
                </c:pt>
                <c:pt idx="20">
                  <c:v>5.5</c:v>
                </c:pt>
                <c:pt idx="21">
                  <c:v>5.7</c:v>
                </c:pt>
              </c:numCache>
            </c:numRef>
          </c:yVal>
          <c:smooth val="1"/>
        </c:ser>
        <c:ser>
          <c:idx val="0"/>
          <c:order val="1"/>
          <c:tx>
            <c:v>Ку=1,02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суглинок!$B$121:$B$142</c:f>
              <c:numCache>
                <c:formatCode>General</c:formatCode>
                <c:ptCount val="22"/>
                <c:pt idx="0">
                  <c:v>0</c:v>
                </c:pt>
                <c:pt idx="1">
                  <c:v>22500</c:v>
                </c:pt>
                <c:pt idx="2">
                  <c:v>45000</c:v>
                </c:pt>
                <c:pt idx="3">
                  <c:v>67500</c:v>
                </c:pt>
                <c:pt idx="4">
                  <c:v>90000</c:v>
                </c:pt>
                <c:pt idx="5">
                  <c:v>112500</c:v>
                </c:pt>
                <c:pt idx="6">
                  <c:v>135000</c:v>
                </c:pt>
                <c:pt idx="7">
                  <c:v>157500</c:v>
                </c:pt>
                <c:pt idx="8">
                  <c:v>180000</c:v>
                </c:pt>
                <c:pt idx="9">
                  <c:v>202500</c:v>
                </c:pt>
                <c:pt idx="10">
                  <c:v>225000</c:v>
                </c:pt>
                <c:pt idx="11">
                  <c:v>247500</c:v>
                </c:pt>
                <c:pt idx="12">
                  <c:v>270000</c:v>
                </c:pt>
                <c:pt idx="13">
                  <c:v>292500</c:v>
                </c:pt>
                <c:pt idx="14">
                  <c:v>315000</c:v>
                </c:pt>
                <c:pt idx="15">
                  <c:v>337500</c:v>
                </c:pt>
                <c:pt idx="16">
                  <c:v>360000</c:v>
                </c:pt>
                <c:pt idx="17">
                  <c:v>382500</c:v>
                </c:pt>
                <c:pt idx="18">
                  <c:v>405000</c:v>
                </c:pt>
                <c:pt idx="19">
                  <c:v>427500</c:v>
                </c:pt>
                <c:pt idx="20">
                  <c:v>450000</c:v>
                </c:pt>
                <c:pt idx="21">
                  <c:v>750000</c:v>
                </c:pt>
              </c:numCache>
            </c:numRef>
          </c:xVal>
          <c:yVal>
            <c:numRef>
              <c:f>суглинок!$C$121:$C$142</c:f>
              <c:numCache>
                <c:formatCode>General</c:formatCode>
                <c:ptCount val="22"/>
                <c:pt idx="0">
                  <c:v>0</c:v>
                </c:pt>
                <c:pt idx="1">
                  <c:v>1.2</c:v>
                </c:pt>
                <c:pt idx="2">
                  <c:v>1.5</c:v>
                </c:pt>
                <c:pt idx="3">
                  <c:v>1.6500000000000001</c:v>
                </c:pt>
                <c:pt idx="5">
                  <c:v>1.8</c:v>
                </c:pt>
                <c:pt idx="10">
                  <c:v>2.1</c:v>
                </c:pt>
                <c:pt idx="13">
                  <c:v>2.2999999999999998</c:v>
                </c:pt>
                <c:pt idx="17">
                  <c:v>2.4299999999999997</c:v>
                </c:pt>
                <c:pt idx="20">
                  <c:v>2.5499999999999998</c:v>
                </c:pt>
                <c:pt idx="21">
                  <c:v>2.65</c:v>
                </c:pt>
              </c:numCache>
            </c:numRef>
          </c:yVal>
          <c:smooth val="1"/>
        </c:ser>
        <c:ser>
          <c:idx val="2"/>
          <c:order val="2"/>
          <c:tx>
            <c:v>Ку=1,04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суглинок!$B$217:$B$238</c:f>
              <c:numCache>
                <c:formatCode>General</c:formatCode>
                <c:ptCount val="22"/>
                <c:pt idx="0">
                  <c:v>0</c:v>
                </c:pt>
                <c:pt idx="1">
                  <c:v>22500</c:v>
                </c:pt>
                <c:pt idx="2">
                  <c:v>45000</c:v>
                </c:pt>
                <c:pt idx="3">
                  <c:v>67500</c:v>
                </c:pt>
                <c:pt idx="4">
                  <c:v>90000</c:v>
                </c:pt>
                <c:pt idx="5">
                  <c:v>112500</c:v>
                </c:pt>
                <c:pt idx="6">
                  <c:v>135000</c:v>
                </c:pt>
                <c:pt idx="7">
                  <c:v>157500</c:v>
                </c:pt>
                <c:pt idx="8">
                  <c:v>180000</c:v>
                </c:pt>
                <c:pt idx="9">
                  <c:v>202500</c:v>
                </c:pt>
                <c:pt idx="10">
                  <c:v>225000</c:v>
                </c:pt>
                <c:pt idx="11">
                  <c:v>247500</c:v>
                </c:pt>
                <c:pt idx="12">
                  <c:v>270000</c:v>
                </c:pt>
                <c:pt idx="13">
                  <c:v>292500</c:v>
                </c:pt>
                <c:pt idx="14">
                  <c:v>315000</c:v>
                </c:pt>
                <c:pt idx="15">
                  <c:v>337500</c:v>
                </c:pt>
                <c:pt idx="16">
                  <c:v>360000</c:v>
                </c:pt>
                <c:pt idx="17">
                  <c:v>382500</c:v>
                </c:pt>
                <c:pt idx="18">
                  <c:v>405000</c:v>
                </c:pt>
                <c:pt idx="19">
                  <c:v>427500</c:v>
                </c:pt>
                <c:pt idx="20">
                  <c:v>450000</c:v>
                </c:pt>
                <c:pt idx="21">
                  <c:v>750000</c:v>
                </c:pt>
              </c:numCache>
            </c:numRef>
          </c:xVal>
          <c:yVal>
            <c:numRef>
              <c:f>суглинок!$C$217:$C$238</c:f>
              <c:numCache>
                <c:formatCode>General</c:formatCode>
                <c:ptCount val="22"/>
                <c:pt idx="0">
                  <c:v>0</c:v>
                </c:pt>
                <c:pt idx="1">
                  <c:v>0.25</c:v>
                </c:pt>
                <c:pt idx="3">
                  <c:v>0.4</c:v>
                </c:pt>
                <c:pt idx="5">
                  <c:v>0.5</c:v>
                </c:pt>
                <c:pt idx="8">
                  <c:v>0.60000000000000009</c:v>
                </c:pt>
                <c:pt idx="11">
                  <c:v>0.70000000000000007</c:v>
                </c:pt>
                <c:pt idx="14">
                  <c:v>0.8</c:v>
                </c:pt>
                <c:pt idx="18">
                  <c:v>0.9</c:v>
                </c:pt>
                <c:pt idx="20">
                  <c:v>0.95000000000000007</c:v>
                </c:pt>
                <c:pt idx="21">
                  <c:v>1.05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6380552"/>
        <c:axId val="170862472"/>
      </c:scatterChart>
      <c:valAx>
        <c:axId val="126380552"/>
        <c:scaling>
          <c:orientation val="minMax"/>
          <c:max val="75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75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900" b="1" i="0" baseline="0">
                    <a:effectLst/>
                  </a:rPr>
                  <a:t>количество приложений нагрузки</a:t>
                </a:r>
                <a:endParaRPr lang="ru-RU" sz="900">
                  <a:effectLst/>
                </a:endParaRPr>
              </a:p>
            </c:rich>
          </c:tx>
          <c:layout>
            <c:manualLayout>
              <c:xMode val="edge"/>
              <c:yMode val="edge"/>
              <c:x val="0.35981555953574507"/>
              <c:y val="0.8560026348846470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862472"/>
        <c:crosses val="autoZero"/>
        <c:crossBetween val="midCat"/>
        <c:majorUnit val="75000"/>
      </c:valAx>
      <c:valAx>
        <c:axId val="170862472"/>
        <c:scaling>
          <c:orientation val="minMax"/>
          <c:max val="7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1100" b="1" i="0" baseline="0">
                    <a:effectLst/>
                  </a:rPr>
                  <a:t>деформация, мм</a:t>
                </a:r>
                <a:endParaRPr lang="ru-RU" sz="11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772676302786104E-3"/>
              <c:y val="0.261562512207781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6380552"/>
        <c:crosses val="autoZero"/>
        <c:crossBetween val="midCat"/>
        <c:majorUnit val="1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9198285267052504"/>
          <c:y val="0.92493426252464706"/>
          <c:w val="0.40450497335901714"/>
          <c:h val="7.4117773216091212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span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92683670922401"/>
          <c:y val="3.2443889738286609E-2"/>
          <c:w val="0.87887772836949618"/>
          <c:h val="0.573929933391527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'Тип А'!$B$3:$B$17</c:f>
              <c:strCache>
                <c:ptCount val="15"/>
                <c:pt idx="0">
                  <c:v>Viatop (0,45%)</c:v>
                </c:pt>
                <c:pt idx="1">
                  <c:v>Vialux (0,4%)</c:v>
                </c:pt>
                <c:pt idx="2">
                  <c:v>ДЦГ (0,4%)</c:v>
                </c:pt>
                <c:pt idx="3">
                  <c:v>Без добавки</c:v>
                </c:pt>
                <c:pt idx="4">
                  <c:v>СД-1 (0,45%)</c:v>
                </c:pt>
                <c:pt idx="5">
                  <c:v>Унирем  (7% от массы вяжущего)</c:v>
                </c:pt>
                <c:pt idx="6">
                  <c:v>Sasobit (3% от массы вяжущего)</c:v>
                </c:pt>
                <c:pt idx="7">
                  <c:v>Микробазальтовая фибра (0,3%)</c:v>
                </c:pt>
                <c:pt idx="8">
                  <c:v>РТЭП  (0,3%)</c:v>
                </c:pt>
                <c:pt idx="9">
                  <c:v>ПБВ "Лукоил" (5,3%)</c:v>
                </c:pt>
                <c:pt idx="10">
                  <c:v>Forta  (0,05%)</c:v>
                </c:pt>
                <c:pt idx="11">
                  <c:v>ПБВ "ТНК Альфабит 60" (5,3%)</c:v>
                </c:pt>
                <c:pt idx="12">
                  <c:v>Honeywell Titan
(2% от массы вяжущего)</c:v>
                </c:pt>
                <c:pt idx="13">
                  <c:v>ПБВ "Полигум 60" (5,5%)</c:v>
                </c:pt>
                <c:pt idx="14">
                  <c:v>Полимерная фибра  (0,3%)</c:v>
                </c:pt>
              </c:strCache>
            </c:strRef>
          </c:cat>
          <c:val>
            <c:numRef>
              <c:f>'Тип А'!$C$3:$C$17</c:f>
              <c:numCache>
                <c:formatCode>0.00</c:formatCode>
                <c:ptCount val="15"/>
                <c:pt idx="0">
                  <c:v>3.18</c:v>
                </c:pt>
                <c:pt idx="1">
                  <c:v>3.21</c:v>
                </c:pt>
                <c:pt idx="2">
                  <c:v>3.3699999999999997</c:v>
                </c:pt>
                <c:pt idx="3">
                  <c:v>3.38</c:v>
                </c:pt>
                <c:pt idx="4">
                  <c:v>3.48</c:v>
                </c:pt>
                <c:pt idx="5">
                  <c:v>3.84</c:v>
                </c:pt>
                <c:pt idx="6">
                  <c:v>4.1099999999999985</c:v>
                </c:pt>
                <c:pt idx="7">
                  <c:v>4.1599999999999966</c:v>
                </c:pt>
                <c:pt idx="8">
                  <c:v>4.24</c:v>
                </c:pt>
                <c:pt idx="9">
                  <c:v>4.26</c:v>
                </c:pt>
                <c:pt idx="10">
                  <c:v>4.28</c:v>
                </c:pt>
                <c:pt idx="11">
                  <c:v>4.53</c:v>
                </c:pt>
                <c:pt idx="12">
                  <c:v>4.57</c:v>
                </c:pt>
                <c:pt idx="13">
                  <c:v>4.68</c:v>
                </c:pt>
                <c:pt idx="14">
                  <c:v>4.6899999999999986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122024"/>
        <c:axId val="171122416"/>
      </c:barChart>
      <c:catAx>
        <c:axId val="171122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2416"/>
        <c:crosses val="autoZero"/>
        <c:auto val="1"/>
        <c:lblAlgn val="ctr"/>
        <c:lblOffset val="100"/>
        <c:noMultiLvlLbl val="0"/>
      </c:catAx>
      <c:valAx>
        <c:axId val="171122416"/>
        <c:scaling>
          <c:orientation val="minMax"/>
          <c:max val="6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en-US" sz="1000" dirty="0">
                    <a:latin typeface="+mn-lt"/>
                    <a:cs typeface="Times New Roman" pitchFamily="18" charset="0"/>
                  </a:rPr>
                  <a:t>R 20</a:t>
                </a:r>
                <a:r>
                  <a:rPr lang="ru-RU" sz="1000" dirty="0">
                    <a:latin typeface="+mn-lt"/>
                    <a:cs typeface="Times New Roman" pitchFamily="18" charset="0"/>
                  </a:rPr>
                  <a:t>, МПа</a:t>
                </a:r>
              </a:p>
            </c:rich>
          </c:tx>
          <c:layout>
            <c:manualLayout>
              <c:xMode val="edge"/>
              <c:yMode val="edge"/>
              <c:x val="0"/>
              <c:y val="0.23763907704513101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2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110456785215701"/>
          <c:y val="4.608800491977591E-2"/>
          <c:w val="0.78073754957520192"/>
          <c:h val="0.53344423114125494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ЩМА!$B$19:$B$32</c:f>
              <c:strCache>
                <c:ptCount val="14"/>
                <c:pt idx="0">
                  <c:v>ДЦГ (0,4%)</c:v>
                </c:pt>
                <c:pt idx="1">
                  <c:v>Унирем  (7% от массы вяжущего)</c:v>
                </c:pt>
                <c:pt idx="2">
                  <c:v>Микробазальтовая фибра (0,3%)</c:v>
                </c:pt>
                <c:pt idx="3">
                  <c:v>СД-1 (0,45%)</c:v>
                </c:pt>
                <c:pt idx="4">
                  <c:v>ПБВ "Полигум 60" (5,5%)</c:v>
                </c:pt>
                <c:pt idx="5">
                  <c:v>ПБВ "Лукоил" (5,3%)</c:v>
                </c:pt>
                <c:pt idx="6">
                  <c:v>Viatop (0,45%)</c:v>
                </c:pt>
                <c:pt idx="7">
                  <c:v>Honeywell Titan
(2% от массы вяжущего)</c:v>
                </c:pt>
                <c:pt idx="8">
                  <c:v>ПБВ "ТНК Альфабит 60" (5,3%)</c:v>
                </c:pt>
                <c:pt idx="9">
                  <c:v>Forta  (0,05%)</c:v>
                </c:pt>
                <c:pt idx="10">
                  <c:v>Полимерная фибра  (0,3%)</c:v>
                </c:pt>
                <c:pt idx="11">
                  <c:v>Sasobit (3% от массы вяжущего)</c:v>
                </c:pt>
                <c:pt idx="12">
                  <c:v>РТЭП  (0,3%)</c:v>
                </c:pt>
                <c:pt idx="13">
                  <c:v>Vialux (0,4%)</c:v>
                </c:pt>
              </c:strCache>
            </c:strRef>
          </c:cat>
          <c:val>
            <c:numRef>
              <c:f>ЩМА!$C$19:$C$32</c:f>
              <c:numCache>
                <c:formatCode>0.00</c:formatCode>
                <c:ptCount val="14"/>
                <c:pt idx="0">
                  <c:v>1.2</c:v>
                </c:pt>
                <c:pt idx="1">
                  <c:v>1.28</c:v>
                </c:pt>
                <c:pt idx="2">
                  <c:v>1.36</c:v>
                </c:pt>
                <c:pt idx="3">
                  <c:v>1.47</c:v>
                </c:pt>
                <c:pt idx="4">
                  <c:v>1.49</c:v>
                </c:pt>
                <c:pt idx="5">
                  <c:v>1.52</c:v>
                </c:pt>
                <c:pt idx="6">
                  <c:v>1.54</c:v>
                </c:pt>
                <c:pt idx="7">
                  <c:v>1.57</c:v>
                </c:pt>
                <c:pt idx="8">
                  <c:v>1.58</c:v>
                </c:pt>
                <c:pt idx="9">
                  <c:v>1.6400000000000001</c:v>
                </c:pt>
                <c:pt idx="10">
                  <c:v>1.6900000000000002</c:v>
                </c:pt>
                <c:pt idx="11">
                  <c:v>1.71</c:v>
                </c:pt>
                <c:pt idx="12">
                  <c:v>1.82</c:v>
                </c:pt>
                <c:pt idx="13">
                  <c:v>1.9300000000000002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123200"/>
        <c:axId val="171123592"/>
      </c:barChart>
      <c:catAx>
        <c:axId val="171123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3592"/>
        <c:crosses val="autoZero"/>
        <c:auto val="1"/>
        <c:lblAlgn val="ctr"/>
        <c:lblOffset val="100"/>
        <c:noMultiLvlLbl val="0"/>
      </c:catAx>
      <c:valAx>
        <c:axId val="1711235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en-US" sz="1000" b="1" i="0" baseline="0">
                    <a:effectLst/>
                    <a:latin typeface="+mn-lt"/>
                    <a:cs typeface="Times New Roman" pitchFamily="18" charset="0"/>
                  </a:rPr>
                  <a:t>R 50</a:t>
                </a:r>
                <a:r>
                  <a:rPr lang="ru-RU" sz="1000" b="1" i="0" baseline="0">
                    <a:effectLst/>
                    <a:latin typeface="+mn-lt"/>
                    <a:cs typeface="Times New Roman" pitchFamily="18" charset="0"/>
                  </a:rPr>
                  <a:t>, МПа</a:t>
                </a:r>
                <a:endParaRPr lang="ru-RU" sz="1000">
                  <a:effectLst/>
                  <a:latin typeface="+mn-lt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4.4028326045354921E-2"/>
              <c:y val="0.20999827763179704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32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2759596361712"/>
          <c:y val="4.6478358368111913E-2"/>
          <c:w val="0.87904733513716105"/>
          <c:h val="0.5655596218543129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'Тип А'!$B$20:$B$34</c:f>
              <c:strCache>
                <c:ptCount val="15"/>
                <c:pt idx="0">
                  <c:v>Без добавки</c:v>
                </c:pt>
                <c:pt idx="1">
                  <c:v>Viatop (0,45%)</c:v>
                </c:pt>
                <c:pt idx="2">
                  <c:v>ПБВ "ТНК Альфабит 60" (5,3%)</c:v>
                </c:pt>
                <c:pt idx="3">
                  <c:v>ПБВ "Лукоил" (5,3%)</c:v>
                </c:pt>
                <c:pt idx="4">
                  <c:v>ДЦГ (0,4%)</c:v>
                </c:pt>
                <c:pt idx="5">
                  <c:v>СД-1 (0,45%)</c:v>
                </c:pt>
                <c:pt idx="6">
                  <c:v>Sasobit (3% от массы вяжущего)</c:v>
                </c:pt>
                <c:pt idx="7">
                  <c:v>ПБВ "Полигум 60" (5,5%)</c:v>
                </c:pt>
                <c:pt idx="8">
                  <c:v>Vialux (0,4%)</c:v>
                </c:pt>
                <c:pt idx="9">
                  <c:v>Микробазальтовая фибра (0,3%)</c:v>
                </c:pt>
                <c:pt idx="10">
                  <c:v>Honeywell Titan
(2% от массы вяжущего)</c:v>
                </c:pt>
                <c:pt idx="11">
                  <c:v>Унирем  (7% от массы вяжущего)</c:v>
                </c:pt>
                <c:pt idx="12">
                  <c:v>РТЭП  (0,3%)</c:v>
                </c:pt>
                <c:pt idx="13">
                  <c:v>Полимерная фибра  (0,3%)</c:v>
                </c:pt>
                <c:pt idx="14">
                  <c:v>Forta  (0,05%)</c:v>
                </c:pt>
              </c:strCache>
            </c:strRef>
          </c:cat>
          <c:val>
            <c:numRef>
              <c:f>'Тип А'!$C$20:$C$34</c:f>
              <c:numCache>
                <c:formatCode>0.00</c:formatCode>
                <c:ptCount val="15"/>
                <c:pt idx="0">
                  <c:v>1.3800000000000001</c:v>
                </c:pt>
                <c:pt idx="1">
                  <c:v>1.47</c:v>
                </c:pt>
                <c:pt idx="2">
                  <c:v>1.48</c:v>
                </c:pt>
                <c:pt idx="3">
                  <c:v>1.52</c:v>
                </c:pt>
                <c:pt idx="4">
                  <c:v>1.53</c:v>
                </c:pt>
                <c:pt idx="5">
                  <c:v>1.56</c:v>
                </c:pt>
                <c:pt idx="6">
                  <c:v>1.6800000000000002</c:v>
                </c:pt>
                <c:pt idx="7">
                  <c:v>1.6800000000000002</c:v>
                </c:pt>
                <c:pt idx="8">
                  <c:v>1.72</c:v>
                </c:pt>
                <c:pt idx="9">
                  <c:v>1.78</c:v>
                </c:pt>
                <c:pt idx="10">
                  <c:v>1.9200000000000002</c:v>
                </c:pt>
                <c:pt idx="11">
                  <c:v>1.9300000000000002</c:v>
                </c:pt>
                <c:pt idx="12">
                  <c:v>2.09</c:v>
                </c:pt>
                <c:pt idx="13">
                  <c:v>2.17</c:v>
                </c:pt>
                <c:pt idx="14">
                  <c:v>2.23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124376"/>
        <c:axId val="171716504"/>
      </c:barChart>
      <c:catAx>
        <c:axId val="171124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6504"/>
        <c:crosses val="autoZero"/>
        <c:auto val="1"/>
        <c:lblAlgn val="ctr"/>
        <c:lblOffset val="100"/>
        <c:noMultiLvlLbl val="0"/>
      </c:catAx>
      <c:valAx>
        <c:axId val="1717165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en-US" sz="1000">
                    <a:latin typeface="+mn-lt"/>
                    <a:cs typeface="Times New Roman" pitchFamily="18" charset="0"/>
                  </a:rPr>
                  <a:t>R 50</a:t>
                </a:r>
                <a:r>
                  <a:rPr lang="ru-RU" sz="1000">
                    <a:latin typeface="+mn-lt"/>
                    <a:cs typeface="Times New Roman" pitchFamily="18" charset="0"/>
                  </a:rPr>
                  <a:t>,</a:t>
                </a:r>
                <a:r>
                  <a:rPr lang="ru-RU" sz="1000" baseline="0">
                    <a:latin typeface="+mn-lt"/>
                    <a:cs typeface="Times New Roman" pitchFamily="18" charset="0"/>
                  </a:rPr>
                  <a:t> МПа</a:t>
                </a:r>
                <a:endParaRPr lang="ru-RU" sz="1000">
                  <a:latin typeface="+mn-lt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8939728644496803E-3"/>
              <c:y val="0.21470167970963799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4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ЩМА!$B$51:$B$64</c:f>
              <c:strCache>
                <c:ptCount val="14"/>
                <c:pt idx="0">
                  <c:v>СД-1 (0,45%)</c:v>
                </c:pt>
                <c:pt idx="1">
                  <c:v>РТЭП  (0,3%)</c:v>
                </c:pt>
                <c:pt idx="2">
                  <c:v>Унирем  (7% от массы вяжущего)</c:v>
                </c:pt>
                <c:pt idx="3">
                  <c:v>ПБВ "ТНК Альфабит 60" (5,3%)</c:v>
                </c:pt>
                <c:pt idx="4">
                  <c:v>Viatop (0,45%)</c:v>
                </c:pt>
                <c:pt idx="5">
                  <c:v>ПБВ "Полигум 60" (5,5%)</c:v>
                </c:pt>
                <c:pt idx="6">
                  <c:v>Honeywell Titan
(2% от массы вяжущего)</c:v>
                </c:pt>
                <c:pt idx="7">
                  <c:v>Forta  (0,05%)</c:v>
                </c:pt>
                <c:pt idx="8">
                  <c:v>Полимерная фибра  (0,3%)</c:v>
                </c:pt>
                <c:pt idx="9">
                  <c:v>ПБВ "Лукоил" (5,3%)</c:v>
                </c:pt>
                <c:pt idx="10">
                  <c:v>Vialux (0,4%)</c:v>
                </c:pt>
                <c:pt idx="11">
                  <c:v>ДЦГ (0,4%)</c:v>
                </c:pt>
                <c:pt idx="12">
                  <c:v>Микробазальтовая фибра (0,3%)</c:v>
                </c:pt>
                <c:pt idx="13">
                  <c:v>Sasobit (3% от массы вяжущего)</c:v>
                </c:pt>
              </c:strCache>
            </c:strRef>
          </c:cat>
          <c:val>
            <c:numRef>
              <c:f>ЩМА!$C$51:$C$64</c:f>
              <c:numCache>
                <c:formatCode>0.00</c:formatCode>
                <c:ptCount val="14"/>
                <c:pt idx="0">
                  <c:v>1.1700000000000002</c:v>
                </c:pt>
                <c:pt idx="1">
                  <c:v>1.3900000000000001</c:v>
                </c:pt>
                <c:pt idx="2">
                  <c:v>1.51</c:v>
                </c:pt>
                <c:pt idx="3">
                  <c:v>1.52</c:v>
                </c:pt>
                <c:pt idx="4">
                  <c:v>1.9700000000000002</c:v>
                </c:pt>
                <c:pt idx="5">
                  <c:v>2.21</c:v>
                </c:pt>
                <c:pt idx="6">
                  <c:v>2.29</c:v>
                </c:pt>
                <c:pt idx="7">
                  <c:v>2.58</c:v>
                </c:pt>
                <c:pt idx="8">
                  <c:v>2.64</c:v>
                </c:pt>
                <c:pt idx="9">
                  <c:v>2.68</c:v>
                </c:pt>
                <c:pt idx="10">
                  <c:v>2.84</c:v>
                </c:pt>
                <c:pt idx="11">
                  <c:v>3.29</c:v>
                </c:pt>
                <c:pt idx="12">
                  <c:v>3.3099999999999996</c:v>
                </c:pt>
                <c:pt idx="13">
                  <c:v>3.56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717288"/>
        <c:axId val="171717680"/>
      </c:barChart>
      <c:catAx>
        <c:axId val="171717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7680"/>
        <c:crosses val="autoZero"/>
        <c:auto val="1"/>
        <c:lblAlgn val="ctr"/>
        <c:lblOffset val="100"/>
        <c:noMultiLvlLbl val="0"/>
      </c:catAx>
      <c:valAx>
        <c:axId val="17171768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ru-RU" sz="1000" b="1" i="0" baseline="0">
                    <a:effectLst/>
                    <a:latin typeface="+mn-lt"/>
                    <a:cs typeface="Times New Roman" pitchFamily="18" charset="0"/>
                  </a:rPr>
                  <a:t>Водонасыщение, %</a:t>
                </a:r>
                <a:endParaRPr lang="ru-RU" sz="1000">
                  <a:effectLst/>
                  <a:latin typeface="+mn-lt"/>
                  <a:cs typeface="Times New Roman" pitchFamily="18" charset="0"/>
                </a:endParaRPr>
              </a:p>
            </c:rich>
          </c:tx>
          <c:layout/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7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754216094231203"/>
          <c:y val="4.1234984902653198E-2"/>
          <c:w val="0.83849077487771695"/>
          <c:h val="0.5291274862318510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'Тип А'!$B$54:$B$68</c:f>
              <c:strCache>
                <c:ptCount val="15"/>
                <c:pt idx="0">
                  <c:v>Без добавки</c:v>
                </c:pt>
                <c:pt idx="1">
                  <c:v>Микробазальтовая фибра (0,3%)</c:v>
                </c:pt>
                <c:pt idx="2">
                  <c:v>РТЭП  (0,3%)</c:v>
                </c:pt>
                <c:pt idx="3">
                  <c:v>Viatop (0,45%)</c:v>
                </c:pt>
                <c:pt idx="4">
                  <c:v>Vialux (0,4%)</c:v>
                </c:pt>
                <c:pt idx="5">
                  <c:v>ПБВ "Полигум 60" (5,5%)</c:v>
                </c:pt>
                <c:pt idx="6">
                  <c:v>СД-1 (0,45%)</c:v>
                </c:pt>
                <c:pt idx="7">
                  <c:v>ПБВ "Лукоил" (5,3%)</c:v>
                </c:pt>
                <c:pt idx="8">
                  <c:v>Forta  (0,05%)</c:v>
                </c:pt>
                <c:pt idx="9">
                  <c:v>ПБВ "ТНК Альфабит 60" (5,3%)</c:v>
                </c:pt>
                <c:pt idx="10">
                  <c:v>Honeywell Titan
(2% от массы вяжущего)</c:v>
                </c:pt>
                <c:pt idx="11">
                  <c:v>Полимерная фибра  (0,3%)</c:v>
                </c:pt>
                <c:pt idx="12">
                  <c:v>ДЦГ (0,4%)</c:v>
                </c:pt>
                <c:pt idx="13">
                  <c:v>Sasobit (3% от массы вяжущего)</c:v>
                </c:pt>
                <c:pt idx="14">
                  <c:v>Унирем  (7% от массы вяжущего)</c:v>
                </c:pt>
              </c:strCache>
            </c:strRef>
          </c:cat>
          <c:val>
            <c:numRef>
              <c:f>'Тип А'!$C$54:$C$68</c:f>
              <c:numCache>
                <c:formatCode>0.00</c:formatCode>
                <c:ptCount val="15"/>
                <c:pt idx="0">
                  <c:v>2.09</c:v>
                </c:pt>
                <c:pt idx="1">
                  <c:v>2.13</c:v>
                </c:pt>
                <c:pt idx="2">
                  <c:v>2.21</c:v>
                </c:pt>
                <c:pt idx="3">
                  <c:v>2.21</c:v>
                </c:pt>
                <c:pt idx="4">
                  <c:v>2.23</c:v>
                </c:pt>
                <c:pt idx="5">
                  <c:v>2.42</c:v>
                </c:pt>
                <c:pt idx="6">
                  <c:v>2.4499999999999997</c:v>
                </c:pt>
                <c:pt idx="7">
                  <c:v>2.5099999999999998</c:v>
                </c:pt>
                <c:pt idx="8">
                  <c:v>2.58</c:v>
                </c:pt>
                <c:pt idx="9">
                  <c:v>2.68</c:v>
                </c:pt>
                <c:pt idx="10">
                  <c:v>2.75</c:v>
                </c:pt>
                <c:pt idx="11">
                  <c:v>3.14</c:v>
                </c:pt>
                <c:pt idx="12">
                  <c:v>3.3499999999999996</c:v>
                </c:pt>
                <c:pt idx="13">
                  <c:v>3.79</c:v>
                </c:pt>
                <c:pt idx="14">
                  <c:v>3.9099999999999997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718464"/>
        <c:axId val="171718856"/>
      </c:barChart>
      <c:catAx>
        <c:axId val="171718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8856"/>
        <c:crosses val="autoZero"/>
        <c:auto val="1"/>
        <c:lblAlgn val="ctr"/>
        <c:lblOffset val="100"/>
        <c:noMultiLvlLbl val="0"/>
      </c:catAx>
      <c:valAx>
        <c:axId val="1717188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ru-RU" sz="1000" dirty="0">
                    <a:latin typeface="+mn-lt"/>
                    <a:cs typeface="Times New Roman" pitchFamily="18" charset="0"/>
                  </a:rPr>
                  <a:t>Водонасыщение, %</a:t>
                </a:r>
              </a:p>
            </c:rich>
          </c:tx>
          <c:layout>
            <c:manualLayout>
              <c:xMode val="edge"/>
              <c:yMode val="edge"/>
              <c:x val="1.87811374763544E-2"/>
              <c:y val="0.11623746453658601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84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ЩМА!$B$67:$B$80</c:f>
              <c:strCache>
                <c:ptCount val="14"/>
                <c:pt idx="0">
                  <c:v>ПБВ "Полигум 60" (5,5%)</c:v>
                </c:pt>
                <c:pt idx="1">
                  <c:v>Viatop (0,45%)</c:v>
                </c:pt>
                <c:pt idx="2">
                  <c:v>ДЦГ (0,4%)</c:v>
                </c:pt>
                <c:pt idx="3">
                  <c:v>Унирем  (7% от массы вяжущего)</c:v>
                </c:pt>
                <c:pt idx="4">
                  <c:v>СД-1 (0,45%)</c:v>
                </c:pt>
                <c:pt idx="5">
                  <c:v>Vialux (0,4%)</c:v>
                </c:pt>
                <c:pt idx="6">
                  <c:v>Полимерная фибра  (0,3%)</c:v>
                </c:pt>
                <c:pt idx="7">
                  <c:v>ПБВ "ТНК Альфабит 60" (5,3%)</c:v>
                </c:pt>
                <c:pt idx="8">
                  <c:v>Forta  (0,05%)</c:v>
                </c:pt>
                <c:pt idx="9">
                  <c:v>Микробазальтовая фибра (0,3%)</c:v>
                </c:pt>
                <c:pt idx="10">
                  <c:v>РТЭП  (0,3%)</c:v>
                </c:pt>
                <c:pt idx="11">
                  <c:v>Honeywell Titan
(2% от массы вяжущего)</c:v>
                </c:pt>
                <c:pt idx="12">
                  <c:v>Sasobit (3% от массы вяжущего)</c:v>
                </c:pt>
                <c:pt idx="13">
                  <c:v>ПБВ "Лукоил" (5,3%)</c:v>
                </c:pt>
              </c:strCache>
            </c:strRef>
          </c:cat>
          <c:val>
            <c:numRef>
              <c:f>ЩМА!$C$67:$C$80</c:f>
              <c:numCache>
                <c:formatCode>0.00</c:formatCode>
                <c:ptCount val="14"/>
                <c:pt idx="0">
                  <c:v>0.24000000000000002</c:v>
                </c:pt>
                <c:pt idx="1">
                  <c:v>0.25</c:v>
                </c:pt>
                <c:pt idx="2">
                  <c:v>0.25</c:v>
                </c:pt>
                <c:pt idx="3">
                  <c:v>0.27</c:v>
                </c:pt>
                <c:pt idx="4">
                  <c:v>0.27</c:v>
                </c:pt>
                <c:pt idx="5">
                  <c:v>0.29000000000000004</c:v>
                </c:pt>
                <c:pt idx="6">
                  <c:v>0.31000000000000005</c:v>
                </c:pt>
                <c:pt idx="7">
                  <c:v>0.31000000000000005</c:v>
                </c:pt>
                <c:pt idx="8">
                  <c:v>0.32000000000000006</c:v>
                </c:pt>
                <c:pt idx="9">
                  <c:v>0.32000000000000006</c:v>
                </c:pt>
                <c:pt idx="10">
                  <c:v>0.33000000000000007</c:v>
                </c:pt>
                <c:pt idx="11">
                  <c:v>0.33000000000000007</c:v>
                </c:pt>
                <c:pt idx="12">
                  <c:v>0.34</c:v>
                </c:pt>
                <c:pt idx="13">
                  <c:v>0.35000000000000003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719640"/>
        <c:axId val="171720032"/>
      </c:barChart>
      <c:catAx>
        <c:axId val="171719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20032"/>
        <c:crosses val="autoZero"/>
        <c:auto val="1"/>
        <c:lblAlgn val="ctr"/>
        <c:lblOffset val="100"/>
        <c:noMultiLvlLbl val="0"/>
      </c:catAx>
      <c:valAx>
        <c:axId val="171720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ru-RU" sz="1000" b="1" i="0" baseline="0">
                    <a:effectLst/>
                    <a:latin typeface="+mn-lt"/>
                    <a:cs typeface="Times New Roman" pitchFamily="18" charset="0"/>
                  </a:rPr>
                  <a:t>Сцепление при сдвиге, МПа</a:t>
                </a:r>
                <a:endParaRPr lang="ru-RU" sz="1000">
                  <a:effectLst/>
                  <a:latin typeface="+mn-lt"/>
                  <a:cs typeface="Times New Roman" pitchFamily="18" charset="0"/>
                </a:endParaRPr>
              </a:p>
            </c:rich>
          </c:tx>
          <c:layout/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7196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775074206746404"/>
          <c:y val="4.1350166424727615E-2"/>
          <c:w val="0.83694583285373625"/>
          <c:h val="0.53238065528490197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'Тип А'!$B$71:$B$85</c:f>
              <c:strCache>
                <c:ptCount val="15"/>
                <c:pt idx="0">
                  <c:v>Без добавки</c:v>
                </c:pt>
                <c:pt idx="1">
                  <c:v>Sasobit (3% от массы вяжущего)</c:v>
                </c:pt>
                <c:pt idx="2">
                  <c:v>Forta  (0,05%)</c:v>
                </c:pt>
                <c:pt idx="3">
                  <c:v>СД-1 (0,45%)</c:v>
                </c:pt>
                <c:pt idx="4">
                  <c:v>Vialux (0,4%)</c:v>
                </c:pt>
                <c:pt idx="5">
                  <c:v>ДЦГ (0,4%)</c:v>
                </c:pt>
                <c:pt idx="6">
                  <c:v>ПБВ "ТНК Альфабит 60" (5,3%)</c:v>
                </c:pt>
                <c:pt idx="7">
                  <c:v>ПБВ "Полигум 60" (5,5%)</c:v>
                </c:pt>
                <c:pt idx="8">
                  <c:v>Viatop (0,45%)</c:v>
                </c:pt>
                <c:pt idx="9">
                  <c:v>ПБВ "Лукоил" (5,3%)</c:v>
                </c:pt>
                <c:pt idx="10">
                  <c:v>Honeywell Titan
(2% от массы вяжущего)</c:v>
                </c:pt>
                <c:pt idx="11">
                  <c:v>Микробазальтовая фибра (0,3%)</c:v>
                </c:pt>
                <c:pt idx="12">
                  <c:v>РТЭП  (0,3%)</c:v>
                </c:pt>
                <c:pt idx="13">
                  <c:v>Унирем  (7% от массы вяжущего)</c:v>
                </c:pt>
                <c:pt idx="14">
                  <c:v>Полимерная фибра  (0,3%)</c:v>
                </c:pt>
              </c:strCache>
            </c:strRef>
          </c:cat>
          <c:val>
            <c:numRef>
              <c:f>'Тип А'!$C$71:$C$85</c:f>
              <c:numCache>
                <c:formatCode>0.00</c:formatCode>
                <c:ptCount val="15"/>
                <c:pt idx="0">
                  <c:v>0.26</c:v>
                </c:pt>
                <c:pt idx="1">
                  <c:v>0.26</c:v>
                </c:pt>
                <c:pt idx="2">
                  <c:v>0.28000000000000003</c:v>
                </c:pt>
                <c:pt idx="3">
                  <c:v>0.28000000000000003</c:v>
                </c:pt>
                <c:pt idx="4">
                  <c:v>0.28000000000000003</c:v>
                </c:pt>
                <c:pt idx="5">
                  <c:v>0.28000000000000003</c:v>
                </c:pt>
                <c:pt idx="6">
                  <c:v>0.28000000000000003</c:v>
                </c:pt>
                <c:pt idx="7">
                  <c:v>0.28000000000000003</c:v>
                </c:pt>
                <c:pt idx="8">
                  <c:v>0.29000000000000004</c:v>
                </c:pt>
                <c:pt idx="9">
                  <c:v>0.29000000000000004</c:v>
                </c:pt>
                <c:pt idx="10">
                  <c:v>0.31000000000000005</c:v>
                </c:pt>
                <c:pt idx="11">
                  <c:v>0.32000000000000006</c:v>
                </c:pt>
                <c:pt idx="12">
                  <c:v>0.33000000000000007</c:v>
                </c:pt>
                <c:pt idx="13">
                  <c:v>0.37000000000000005</c:v>
                </c:pt>
                <c:pt idx="14">
                  <c:v>0.39000000000000007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970728"/>
        <c:axId val="171971120"/>
      </c:barChart>
      <c:catAx>
        <c:axId val="171970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971120"/>
        <c:crosses val="autoZero"/>
        <c:auto val="1"/>
        <c:lblAlgn val="ctr"/>
        <c:lblOffset val="100"/>
        <c:noMultiLvlLbl val="0"/>
      </c:catAx>
      <c:valAx>
        <c:axId val="17197112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>
                    <a:latin typeface="+mn-lt"/>
                  </a:defRPr>
                </a:pPr>
                <a:r>
                  <a:rPr lang="ru-RU" sz="1000">
                    <a:latin typeface="+mn-lt"/>
                    <a:cs typeface="Times New Roman" pitchFamily="18" charset="0"/>
                  </a:rPr>
                  <a:t>Сцепление</a:t>
                </a:r>
                <a:r>
                  <a:rPr lang="ru-RU" sz="1000" baseline="0">
                    <a:latin typeface="+mn-lt"/>
                    <a:cs typeface="Times New Roman" pitchFamily="18" charset="0"/>
                  </a:rPr>
                  <a:t> при сдвиге, МПа</a:t>
                </a:r>
                <a:endParaRPr lang="ru-RU" sz="1000">
                  <a:latin typeface="+mn-lt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1.45119342301274E-2"/>
              <c:y val="3.1555489526073404E-3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9707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График деформирования образцов</a:t>
            </a:r>
            <a:r>
              <a:rPr lang="ru-RU" baseline="0"/>
              <a:t> мелкозернистого асфальтобетона типа А, </a:t>
            </a:r>
            <a:r>
              <a:rPr lang="en-US" baseline="0"/>
              <a:t>I</a:t>
            </a:r>
            <a:r>
              <a:rPr lang="ru-RU" baseline="0"/>
              <a:t> марки</a:t>
            </a:r>
            <a:endParaRPr lang="ru-RU"/>
          </a:p>
        </c:rich>
      </c:tx>
      <c:layout>
        <c:manualLayout>
          <c:xMode val="edge"/>
          <c:yMode val="edge"/>
          <c:x val="0.16972804360993302"/>
          <c:y val="1.5178046774004003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4275345893451611E-2"/>
          <c:y val="8.3188388764837196E-2"/>
          <c:w val="0.88405777551230291"/>
          <c:h val="0.66320190386649414"/>
        </c:manualLayout>
      </c:layout>
      <c:scatterChart>
        <c:scatterStyle val="smoothMarker"/>
        <c:varyColors val="0"/>
        <c:ser>
          <c:idx val="0"/>
          <c:order val="0"/>
          <c:tx>
            <c:v>Тип А без добавок</c:v>
          </c:tx>
          <c:spPr>
            <a:ln w="38100">
              <a:solidFill>
                <a:srgbClr val="000090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презентацию'!$G$2:$G$14</c:f>
              <c:numCache>
                <c:formatCode>General</c:formatCode>
                <c:ptCount val="13"/>
                <c:pt idx="0">
                  <c:v>0</c:v>
                </c:pt>
                <c:pt idx="1">
                  <c:v>1.4</c:v>
                </c:pt>
                <c:pt idx="2">
                  <c:v>2</c:v>
                </c:pt>
                <c:pt idx="3">
                  <c:v>2.6</c:v>
                </c:pt>
                <c:pt idx="4">
                  <c:v>3.1</c:v>
                </c:pt>
                <c:pt idx="5">
                  <c:v>3.71</c:v>
                </c:pt>
                <c:pt idx="6">
                  <c:v>4.1099999999999985</c:v>
                </c:pt>
                <c:pt idx="7">
                  <c:v>4.55</c:v>
                </c:pt>
                <c:pt idx="8">
                  <c:v>5</c:v>
                </c:pt>
                <c:pt idx="9">
                  <c:v>5.2</c:v>
                </c:pt>
                <c:pt idx="10">
                  <c:v>5.28</c:v>
                </c:pt>
                <c:pt idx="11">
                  <c:v>5.5</c:v>
                </c:pt>
                <c:pt idx="12">
                  <c:v>5.5</c:v>
                </c:pt>
              </c:numCache>
            </c:numRef>
          </c:yVal>
          <c:smooth val="1"/>
        </c:ser>
        <c:ser>
          <c:idx val="1"/>
          <c:order val="1"/>
          <c:tx>
            <c:v>Тип А+РТЭП</c:v>
          </c:tx>
          <c:spPr>
            <a:ln w="381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презентацию'!$F$2:$F$14</c:f>
              <c:numCache>
                <c:formatCode>General</c:formatCode>
                <c:ptCount val="13"/>
                <c:pt idx="0">
                  <c:v>0</c:v>
                </c:pt>
                <c:pt idx="1">
                  <c:v>1.1000000000000001</c:v>
                </c:pt>
                <c:pt idx="2">
                  <c:v>1.54</c:v>
                </c:pt>
                <c:pt idx="3">
                  <c:v>1.9100000000000001</c:v>
                </c:pt>
                <c:pt idx="4">
                  <c:v>2.2400000000000002</c:v>
                </c:pt>
                <c:pt idx="5">
                  <c:v>2.4</c:v>
                </c:pt>
                <c:pt idx="6">
                  <c:v>2.6</c:v>
                </c:pt>
                <c:pt idx="7">
                  <c:v>2.68</c:v>
                </c:pt>
                <c:pt idx="8">
                  <c:v>2.8</c:v>
                </c:pt>
                <c:pt idx="9">
                  <c:v>2.9</c:v>
                </c:pt>
                <c:pt idx="10">
                  <c:v>2.9499999999999997</c:v>
                </c:pt>
                <c:pt idx="11">
                  <c:v>3</c:v>
                </c:pt>
                <c:pt idx="12">
                  <c:v>3</c:v>
                </c:pt>
              </c:numCache>
            </c:numRef>
          </c:yVal>
          <c:smooth val="1"/>
        </c:ser>
        <c:ser>
          <c:idx val="2"/>
          <c:order val="2"/>
          <c:tx>
            <c:v>Тип А+Альфабит</c:v>
          </c:tx>
          <c:spPr>
            <a:ln w="38100">
              <a:solidFill>
                <a:srgbClr val="FFFF00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презентацию'!$C$2:$C$14</c:f>
              <c:numCache>
                <c:formatCode>General</c:formatCode>
                <c:ptCount val="13"/>
                <c:pt idx="0">
                  <c:v>0</c:v>
                </c:pt>
                <c:pt idx="1">
                  <c:v>0.78</c:v>
                </c:pt>
                <c:pt idx="2">
                  <c:v>1.0900000000000001</c:v>
                </c:pt>
                <c:pt idx="3">
                  <c:v>1.44</c:v>
                </c:pt>
                <c:pt idx="4">
                  <c:v>1.74</c:v>
                </c:pt>
                <c:pt idx="5">
                  <c:v>2.04</c:v>
                </c:pt>
                <c:pt idx="6">
                  <c:v>2.17</c:v>
                </c:pt>
                <c:pt idx="7">
                  <c:v>2.27</c:v>
                </c:pt>
                <c:pt idx="8">
                  <c:v>2.4699999999999998</c:v>
                </c:pt>
                <c:pt idx="9">
                  <c:v>2.58</c:v>
                </c:pt>
                <c:pt idx="10">
                  <c:v>2.64</c:v>
                </c:pt>
                <c:pt idx="11">
                  <c:v>2.71</c:v>
                </c:pt>
                <c:pt idx="12">
                  <c:v>2.74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971904"/>
        <c:axId val="171972296"/>
      </c:scatterChart>
      <c:valAx>
        <c:axId val="171971904"/>
        <c:scaling>
          <c:orientation val="minMax"/>
          <c:max val="70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Количество</a:t>
                </a:r>
                <a:r>
                  <a:rPr lang="ru-RU" baseline="0"/>
                  <a:t> приложения нагрузки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32406647458969912"/>
              <c:y val="0.82395402375550508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972296"/>
        <c:crosses val="autoZero"/>
        <c:crossBetween val="midCat"/>
      </c:valAx>
      <c:valAx>
        <c:axId val="171972296"/>
        <c:scaling>
          <c:orientation val="minMax"/>
          <c:max val="10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Деформации,</a:t>
                </a:r>
                <a:r>
                  <a:rPr lang="ru-RU" baseline="0"/>
                  <a:t> мм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7.8003779854112316E-3"/>
              <c:y val="0.243986975854822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971904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C3C3C3"/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9833086825058896"/>
          <c:y val="0.89386327238756202"/>
          <c:w val="0.54836290406133381"/>
          <c:h val="8.0712998798878902E-2"/>
        </c:manualLayout>
      </c:layout>
      <c:overlay val="0"/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CBCBC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График</a:t>
            </a:r>
            <a:r>
              <a:rPr lang="ru-RU" baseline="0" dirty="0"/>
              <a:t> деформирования образцов щебеночно-мастичного асфальтобетона</a:t>
            </a:r>
            <a:endParaRPr lang="ru-RU" dirty="0"/>
          </a:p>
        </c:rich>
      </c:tx>
      <c:layout>
        <c:manualLayout>
          <c:xMode val="edge"/>
          <c:yMode val="edge"/>
          <c:x val="0.200134221683828"/>
          <c:y val="7.9797861088259513E-4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4275345893451611E-2"/>
          <c:y val="8.8817134798448688E-2"/>
          <c:w val="0.88405777551230291"/>
          <c:h val="0.68667440357268816"/>
        </c:manualLayout>
      </c:layout>
      <c:scatterChart>
        <c:scatterStyle val="smoothMarker"/>
        <c:varyColors val="0"/>
        <c:ser>
          <c:idx val="0"/>
          <c:order val="0"/>
          <c:tx>
            <c:v>ЩМА+РТЭП</c:v>
          </c:tx>
          <c:spPr>
            <a:ln w="38100">
              <a:solidFill>
                <a:srgbClr val="000090"/>
              </a:solidFill>
              <a:prstDash val="solid"/>
            </a:ln>
          </c:spPr>
          <c:marker>
            <c:symbol val="none"/>
          </c:marker>
          <c:xVal>
            <c:numRef>
              <c:f>графики!$B$8:$B$20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33000</c:v>
                </c:pt>
                <c:pt idx="4">
                  <c:v>56000</c:v>
                </c:pt>
                <c:pt idx="5">
                  <c:v>100000</c:v>
                </c:pt>
                <c:pt idx="6">
                  <c:v>145500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474000</c:v>
                </c:pt>
                <c:pt idx="11">
                  <c:v>600000</c:v>
                </c:pt>
                <c:pt idx="12">
                  <c:v>699300</c:v>
                </c:pt>
              </c:numCache>
            </c:numRef>
          </c:xVal>
          <c:yVal>
            <c:numRef>
              <c:f>графики!$O$8:$O$20</c:f>
              <c:numCache>
                <c:formatCode>General</c:formatCode>
                <c:ptCount val="13"/>
                <c:pt idx="0">
                  <c:v>0</c:v>
                </c:pt>
                <c:pt idx="1">
                  <c:v>0.78</c:v>
                </c:pt>
                <c:pt idx="2">
                  <c:v>1.0900000000000001</c:v>
                </c:pt>
                <c:pt idx="3">
                  <c:v>1.28</c:v>
                </c:pt>
                <c:pt idx="4">
                  <c:v>1.4</c:v>
                </c:pt>
                <c:pt idx="5">
                  <c:v>1.78</c:v>
                </c:pt>
                <c:pt idx="6">
                  <c:v>1.9600000000000002</c:v>
                </c:pt>
                <c:pt idx="7">
                  <c:v>2.1</c:v>
                </c:pt>
                <c:pt idx="8">
                  <c:v>2.3299999999999996</c:v>
                </c:pt>
                <c:pt idx="9">
                  <c:v>2.52</c:v>
                </c:pt>
                <c:pt idx="10">
                  <c:v>2.5499999999999998</c:v>
                </c:pt>
                <c:pt idx="11">
                  <c:v>2.6</c:v>
                </c:pt>
                <c:pt idx="12">
                  <c:v>2.6</c:v>
                </c:pt>
              </c:numCache>
            </c:numRef>
          </c:yVal>
          <c:smooth val="1"/>
        </c:ser>
        <c:ser>
          <c:idx val="1"/>
          <c:order val="1"/>
          <c:tx>
            <c:v>ЩМА+Альфабит</c:v>
          </c:tx>
          <c:spPr>
            <a:ln w="381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презентацию'!$D$2:$D$14</c:f>
              <c:numCache>
                <c:formatCode>General</c:formatCode>
                <c:ptCount val="13"/>
                <c:pt idx="0">
                  <c:v>0</c:v>
                </c:pt>
                <c:pt idx="1">
                  <c:v>0.94000000000000006</c:v>
                </c:pt>
                <c:pt idx="2">
                  <c:v>1.34</c:v>
                </c:pt>
                <c:pt idx="3">
                  <c:v>1.54</c:v>
                </c:pt>
                <c:pt idx="4">
                  <c:v>1.77</c:v>
                </c:pt>
                <c:pt idx="5">
                  <c:v>2.14</c:v>
                </c:pt>
                <c:pt idx="6">
                  <c:v>2.4</c:v>
                </c:pt>
                <c:pt idx="7">
                  <c:v>2.56</c:v>
                </c:pt>
                <c:pt idx="8">
                  <c:v>2.68</c:v>
                </c:pt>
                <c:pt idx="9">
                  <c:v>2.8</c:v>
                </c:pt>
                <c:pt idx="10">
                  <c:v>2.84</c:v>
                </c:pt>
                <c:pt idx="11">
                  <c:v>2.88</c:v>
                </c:pt>
                <c:pt idx="12">
                  <c:v>2.94</c:v>
                </c:pt>
              </c:numCache>
            </c:numRef>
          </c:yVal>
          <c:smooth val="1"/>
        </c:ser>
        <c:ser>
          <c:idx val="2"/>
          <c:order val="2"/>
          <c:tx>
            <c:v>ЩМА+viatop</c:v>
          </c:tx>
          <c:spPr>
            <a:ln w="38100">
              <a:solidFill>
                <a:srgbClr val="FFFF00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презентацию'!$H$2:$H$14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1.6</c:v>
                </c:pt>
                <c:pt idx="3">
                  <c:v>2</c:v>
                </c:pt>
                <c:pt idx="4">
                  <c:v>2.54</c:v>
                </c:pt>
                <c:pt idx="5">
                  <c:v>2.98</c:v>
                </c:pt>
                <c:pt idx="6">
                  <c:v>3.25</c:v>
                </c:pt>
                <c:pt idx="7">
                  <c:v>3.32</c:v>
                </c:pt>
                <c:pt idx="8">
                  <c:v>3.4499999999999997</c:v>
                </c:pt>
                <c:pt idx="9">
                  <c:v>3.6</c:v>
                </c:pt>
                <c:pt idx="10">
                  <c:v>3.8099999999999996</c:v>
                </c:pt>
                <c:pt idx="11">
                  <c:v>3.9499999999999997</c:v>
                </c:pt>
                <c:pt idx="12">
                  <c:v>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973080"/>
        <c:axId val="171973472"/>
      </c:scatterChart>
      <c:valAx>
        <c:axId val="171973080"/>
        <c:scaling>
          <c:orientation val="minMax"/>
          <c:max val="70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Количество</a:t>
                </a:r>
                <a:r>
                  <a:rPr lang="ru-RU" baseline="0"/>
                  <a:t> приложения нагрузки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33130498345687215"/>
              <c:y val="0.8427143688406869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973472"/>
        <c:crosses val="autoZero"/>
        <c:crossBetween val="midCat"/>
      </c:valAx>
      <c:valAx>
        <c:axId val="171973472"/>
        <c:scaling>
          <c:orientation val="minMax"/>
          <c:max val="10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Деформации,</a:t>
                </a:r>
                <a:r>
                  <a:rPr lang="ru-RU" baseline="0"/>
                  <a:t> мм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7.8003779854112316E-3"/>
              <c:y val="0.243986975854822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973080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C3C3C3"/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4126434521417703"/>
          <c:y val="0.90910030703709199"/>
          <c:w val="0.53556743924924688"/>
          <c:h val="7.4875266181350014E-2"/>
        </c:manualLayout>
      </c:layout>
      <c:overlay val="0"/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CBCBC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001490679397391E-2"/>
          <c:y val="4.11204432779236E-2"/>
          <c:w val="0.90210574241116104"/>
          <c:h val="0.5150723776277930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'Тип А'!$B$105:$B$119</c:f>
              <c:strCache>
                <c:ptCount val="15"/>
                <c:pt idx="0">
                  <c:v>Honeywell Titan
(2% от массы вяжущего)</c:v>
                </c:pt>
                <c:pt idx="1">
                  <c:v>ПБВ "Полигум 60" (5,5%)</c:v>
                </c:pt>
                <c:pt idx="2">
                  <c:v>ПБВ "ТНК Альфабит 60" (5,3%)</c:v>
                </c:pt>
                <c:pt idx="3">
                  <c:v>Полимерная фибра  (0,3%)</c:v>
                </c:pt>
                <c:pt idx="4">
                  <c:v>РТЭП  (0,3%)</c:v>
                </c:pt>
                <c:pt idx="5">
                  <c:v>Sasobit (3% от массы вяжущего)</c:v>
                </c:pt>
                <c:pt idx="6">
                  <c:v>Унирем  (7% от массы вяжущего)</c:v>
                </c:pt>
                <c:pt idx="7">
                  <c:v>Forta  (0,05%)</c:v>
                </c:pt>
                <c:pt idx="8">
                  <c:v>ПБВ "Лукоил" (5,3%)</c:v>
                </c:pt>
                <c:pt idx="9">
                  <c:v>СД-1 (0,45%)</c:v>
                </c:pt>
                <c:pt idx="10">
                  <c:v>ДЦГ (0,4%)</c:v>
                </c:pt>
                <c:pt idx="11">
                  <c:v>Viatop (0,45%)</c:v>
                </c:pt>
                <c:pt idx="12">
                  <c:v>Микробазальтовая фибра (0,3%)</c:v>
                </c:pt>
                <c:pt idx="13">
                  <c:v>Без добавки</c:v>
                </c:pt>
                <c:pt idx="14">
                  <c:v>Vialux (0,4%)</c:v>
                </c:pt>
              </c:strCache>
            </c:strRef>
          </c:cat>
          <c:val>
            <c:numRef>
              <c:f>'Тип А'!$C$105:$C$119</c:f>
              <c:numCache>
                <c:formatCode>0.00</c:formatCode>
                <c:ptCount val="15"/>
                <c:pt idx="0">
                  <c:v>2.67</c:v>
                </c:pt>
                <c:pt idx="1">
                  <c:v>2.7</c:v>
                </c:pt>
                <c:pt idx="2">
                  <c:v>2.8499999999999996</c:v>
                </c:pt>
                <c:pt idx="3">
                  <c:v>2.8699999999999997</c:v>
                </c:pt>
                <c:pt idx="4">
                  <c:v>3</c:v>
                </c:pt>
                <c:pt idx="5">
                  <c:v>3.08</c:v>
                </c:pt>
                <c:pt idx="6">
                  <c:v>3.11</c:v>
                </c:pt>
                <c:pt idx="7">
                  <c:v>3.2</c:v>
                </c:pt>
                <c:pt idx="8">
                  <c:v>3.2</c:v>
                </c:pt>
                <c:pt idx="9">
                  <c:v>3.8</c:v>
                </c:pt>
                <c:pt idx="10">
                  <c:v>4</c:v>
                </c:pt>
                <c:pt idx="11">
                  <c:v>4.33</c:v>
                </c:pt>
                <c:pt idx="12">
                  <c:v>4.4000000000000004</c:v>
                </c:pt>
                <c:pt idx="13">
                  <c:v>5.5</c:v>
                </c:pt>
                <c:pt idx="14">
                  <c:v>7.25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72227904"/>
        <c:axId val="172228296"/>
      </c:barChart>
      <c:catAx>
        <c:axId val="172227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2228296"/>
        <c:crosses val="autoZero"/>
        <c:auto val="1"/>
        <c:lblAlgn val="ctr"/>
        <c:lblOffset val="100"/>
        <c:noMultiLvlLbl val="0"/>
      </c:catAx>
      <c:valAx>
        <c:axId val="17222829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100">
                    <a:latin typeface="Times New Roman" pitchFamily="18" charset="0"/>
                    <a:cs typeface="Times New Roman" pitchFamily="18" charset="0"/>
                  </a:rPr>
                  <a:t>Деформации,</a:t>
                </a:r>
                <a:r>
                  <a:rPr lang="ru-RU" sz="1100" baseline="0">
                    <a:latin typeface="Times New Roman" pitchFamily="18" charset="0"/>
                    <a:cs typeface="Times New Roman" pitchFamily="18" charset="0"/>
                  </a:rPr>
                  <a:t> мм</a:t>
                </a:r>
                <a:endParaRPr lang="ru-RU" sz="1100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>
            <c:manualLayout>
              <c:xMode val="edge"/>
              <c:yMode val="edge"/>
              <c:x val="4.4729122916289709E-3"/>
              <c:y val="0.17088196227459798"/>
            </c:manualLayout>
          </c:layout>
          <c:overlay val="0"/>
        </c:title>
        <c:numFmt formatCode="0.00" sourceLinked="1"/>
        <c:majorTickMark val="out"/>
        <c:minorTickMark val="none"/>
        <c:tickLblPos val="nextTo"/>
        <c:crossAx val="172227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100" b="0" i="0" baseline="0" dirty="0">
                <a:effectLst/>
              </a:rPr>
              <a:t>График деформирования образцов </a:t>
            </a:r>
            <a:r>
              <a:rPr lang="ru-RU" sz="1100" b="0" i="0" baseline="0" dirty="0" smtClean="0">
                <a:effectLst/>
              </a:rPr>
              <a:t>супесчаного грунта </a:t>
            </a:r>
            <a:r>
              <a:rPr lang="ru-RU" sz="1100" b="0" i="0" baseline="0" dirty="0">
                <a:effectLst/>
              </a:rPr>
              <a:t>при разных коэффициентах уплотнения</a:t>
            </a:r>
            <a:endParaRPr lang="ru-RU" sz="1100" dirty="0">
              <a:effectLst/>
            </a:endParaRPr>
          </a:p>
        </c:rich>
      </c:tx>
      <c:layout>
        <c:manualLayout>
          <c:xMode val="edge"/>
          <c:yMode val="edge"/>
          <c:x val="0.1364895408405270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2145194953040508E-2"/>
          <c:y val="0.106379189352414"/>
          <c:w val="0.902113058533346"/>
          <c:h val="0.662102902922027"/>
        </c:manualLayout>
      </c:layout>
      <c:scatterChart>
        <c:scatterStyle val="smoothMarker"/>
        <c:varyColors val="0"/>
        <c:ser>
          <c:idx val="0"/>
          <c:order val="0"/>
          <c:tx>
            <c:v>Ку=0,98</c:v>
          </c:tx>
          <c:spPr>
            <a:ln w="38100">
              <a:solidFill>
                <a:srgbClr val="000080"/>
              </a:solidFill>
              <a:prstDash val="solid"/>
            </a:ln>
          </c:spPr>
          <c:marker>
            <c:symbol val="none"/>
          </c:marker>
          <c:xVal>
            <c:numRef>
              <c:f>Графики!$L$2:$L$27</c:f>
              <c:numCache>
                <c:formatCode>General</c:formatCode>
                <c:ptCount val="26"/>
                <c:pt idx="0">
                  <c:v>0</c:v>
                </c:pt>
                <c:pt idx="1">
                  <c:v>7500</c:v>
                </c:pt>
                <c:pt idx="2">
                  <c:v>15000</c:v>
                </c:pt>
                <c:pt idx="3">
                  <c:v>22500</c:v>
                </c:pt>
                <c:pt idx="4">
                  <c:v>30000</c:v>
                </c:pt>
                <c:pt idx="5">
                  <c:v>37500</c:v>
                </c:pt>
                <c:pt idx="6">
                  <c:v>45000</c:v>
                </c:pt>
                <c:pt idx="7">
                  <c:v>52500</c:v>
                </c:pt>
                <c:pt idx="8">
                  <c:v>60000</c:v>
                </c:pt>
                <c:pt idx="9">
                  <c:v>67500</c:v>
                </c:pt>
                <c:pt idx="10">
                  <c:v>75000</c:v>
                </c:pt>
                <c:pt idx="11">
                  <c:v>82500</c:v>
                </c:pt>
                <c:pt idx="12">
                  <c:v>90000</c:v>
                </c:pt>
                <c:pt idx="13">
                  <c:v>97500</c:v>
                </c:pt>
                <c:pt idx="14">
                  <c:v>105000</c:v>
                </c:pt>
                <c:pt idx="15">
                  <c:v>112500</c:v>
                </c:pt>
                <c:pt idx="16">
                  <c:v>120000</c:v>
                </c:pt>
                <c:pt idx="17">
                  <c:v>127500</c:v>
                </c:pt>
                <c:pt idx="18">
                  <c:v>194600</c:v>
                </c:pt>
                <c:pt idx="19">
                  <c:v>227700</c:v>
                </c:pt>
                <c:pt idx="20">
                  <c:v>263300</c:v>
                </c:pt>
                <c:pt idx="21">
                  <c:v>300000</c:v>
                </c:pt>
                <c:pt idx="22">
                  <c:v>400000</c:v>
                </c:pt>
                <c:pt idx="23">
                  <c:v>500000</c:v>
                </c:pt>
                <c:pt idx="24">
                  <c:v>600000</c:v>
                </c:pt>
                <c:pt idx="25">
                  <c:v>750000</c:v>
                </c:pt>
              </c:numCache>
            </c:numRef>
          </c:xVal>
          <c:yVal>
            <c:numRef>
              <c:f>Графики!$M$2:$M$27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1.5</c:v>
                </c:pt>
                <c:pt idx="3">
                  <c:v>2</c:v>
                </c:pt>
                <c:pt idx="4">
                  <c:v>2.4</c:v>
                </c:pt>
                <c:pt idx="5">
                  <c:v>2.8</c:v>
                </c:pt>
                <c:pt idx="6">
                  <c:v>3</c:v>
                </c:pt>
                <c:pt idx="7">
                  <c:v>3.3</c:v>
                </c:pt>
                <c:pt idx="8">
                  <c:v>3.4</c:v>
                </c:pt>
                <c:pt idx="9">
                  <c:v>3.5</c:v>
                </c:pt>
                <c:pt idx="10">
                  <c:v>3.6</c:v>
                </c:pt>
                <c:pt idx="11">
                  <c:v>3.7</c:v>
                </c:pt>
                <c:pt idx="12">
                  <c:v>3.8</c:v>
                </c:pt>
                <c:pt idx="13">
                  <c:v>3.9</c:v>
                </c:pt>
                <c:pt idx="14">
                  <c:v>4</c:v>
                </c:pt>
                <c:pt idx="15">
                  <c:v>4.0999999999999996</c:v>
                </c:pt>
                <c:pt idx="16">
                  <c:v>4.2</c:v>
                </c:pt>
                <c:pt idx="17">
                  <c:v>4.3</c:v>
                </c:pt>
                <c:pt idx="18">
                  <c:v>4.7</c:v>
                </c:pt>
                <c:pt idx="19">
                  <c:v>4.8</c:v>
                </c:pt>
                <c:pt idx="20">
                  <c:v>5</c:v>
                </c:pt>
                <c:pt idx="21">
                  <c:v>5.0999999999999996</c:v>
                </c:pt>
                <c:pt idx="22">
                  <c:v>5.3</c:v>
                </c:pt>
                <c:pt idx="23">
                  <c:v>5.4</c:v>
                </c:pt>
                <c:pt idx="24">
                  <c:v>5.45</c:v>
                </c:pt>
                <c:pt idx="25">
                  <c:v>5.54</c:v>
                </c:pt>
              </c:numCache>
            </c:numRef>
          </c:yVal>
          <c:smooth val="1"/>
        </c:ser>
        <c:ser>
          <c:idx val="1"/>
          <c:order val="1"/>
          <c:tx>
            <c:v>Ку=1,02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Графики!$O$2:$O$27</c:f>
              <c:numCache>
                <c:formatCode>General</c:formatCode>
                <c:ptCount val="26"/>
                <c:pt idx="0">
                  <c:v>0</c:v>
                </c:pt>
                <c:pt idx="1">
                  <c:v>7500</c:v>
                </c:pt>
                <c:pt idx="2">
                  <c:v>15000</c:v>
                </c:pt>
                <c:pt idx="3">
                  <c:v>22500</c:v>
                </c:pt>
                <c:pt idx="4">
                  <c:v>30000</c:v>
                </c:pt>
                <c:pt idx="5">
                  <c:v>37500</c:v>
                </c:pt>
                <c:pt idx="6">
                  <c:v>45000</c:v>
                </c:pt>
                <c:pt idx="7">
                  <c:v>52500</c:v>
                </c:pt>
                <c:pt idx="8">
                  <c:v>60000</c:v>
                </c:pt>
                <c:pt idx="9">
                  <c:v>67500</c:v>
                </c:pt>
                <c:pt idx="10">
                  <c:v>75000</c:v>
                </c:pt>
                <c:pt idx="11">
                  <c:v>82500</c:v>
                </c:pt>
                <c:pt idx="12">
                  <c:v>90000</c:v>
                </c:pt>
                <c:pt idx="13">
                  <c:v>97500</c:v>
                </c:pt>
                <c:pt idx="14">
                  <c:v>105000</c:v>
                </c:pt>
                <c:pt idx="15">
                  <c:v>112500</c:v>
                </c:pt>
                <c:pt idx="16">
                  <c:v>120000</c:v>
                </c:pt>
                <c:pt idx="17">
                  <c:v>127500</c:v>
                </c:pt>
                <c:pt idx="18">
                  <c:v>194600</c:v>
                </c:pt>
                <c:pt idx="19">
                  <c:v>227700</c:v>
                </c:pt>
                <c:pt idx="20">
                  <c:v>263300</c:v>
                </c:pt>
                <c:pt idx="21">
                  <c:v>300000</c:v>
                </c:pt>
                <c:pt idx="22">
                  <c:v>400000</c:v>
                </c:pt>
                <c:pt idx="23">
                  <c:v>500000</c:v>
                </c:pt>
                <c:pt idx="24">
                  <c:v>600000</c:v>
                </c:pt>
                <c:pt idx="25">
                  <c:v>750000</c:v>
                </c:pt>
              </c:numCache>
            </c:numRef>
          </c:xVal>
          <c:yVal>
            <c:numRef>
              <c:f>Графики!$P$2:$P$27</c:f>
              <c:numCache>
                <c:formatCode>General</c:formatCode>
                <c:ptCount val="26"/>
                <c:pt idx="0">
                  <c:v>0</c:v>
                </c:pt>
                <c:pt idx="1">
                  <c:v>0.30000000000000004</c:v>
                </c:pt>
                <c:pt idx="2">
                  <c:v>0.5</c:v>
                </c:pt>
                <c:pt idx="3">
                  <c:v>0.64000000000000012</c:v>
                </c:pt>
                <c:pt idx="4">
                  <c:v>0.78</c:v>
                </c:pt>
                <c:pt idx="5">
                  <c:v>0.88</c:v>
                </c:pt>
                <c:pt idx="6">
                  <c:v>1</c:v>
                </c:pt>
                <c:pt idx="7">
                  <c:v>1.1000000000000001</c:v>
                </c:pt>
                <c:pt idx="8">
                  <c:v>1.1800000000000002</c:v>
                </c:pt>
                <c:pt idx="9">
                  <c:v>1.28</c:v>
                </c:pt>
                <c:pt idx="10">
                  <c:v>1.37</c:v>
                </c:pt>
                <c:pt idx="11">
                  <c:v>1.47</c:v>
                </c:pt>
                <c:pt idx="12">
                  <c:v>1.55</c:v>
                </c:pt>
                <c:pt idx="13">
                  <c:v>1.6600000000000001</c:v>
                </c:pt>
                <c:pt idx="14">
                  <c:v>1.74</c:v>
                </c:pt>
                <c:pt idx="15">
                  <c:v>1.82</c:v>
                </c:pt>
                <c:pt idx="16">
                  <c:v>1.9000000000000001</c:v>
                </c:pt>
                <c:pt idx="17">
                  <c:v>1.9700000000000002</c:v>
                </c:pt>
                <c:pt idx="18">
                  <c:v>2.6</c:v>
                </c:pt>
                <c:pt idx="19">
                  <c:v>2.8</c:v>
                </c:pt>
                <c:pt idx="20">
                  <c:v>3</c:v>
                </c:pt>
                <c:pt idx="21">
                  <c:v>3.1</c:v>
                </c:pt>
                <c:pt idx="22">
                  <c:v>3.2</c:v>
                </c:pt>
                <c:pt idx="23">
                  <c:v>3.3</c:v>
                </c:pt>
                <c:pt idx="24">
                  <c:v>3.4</c:v>
                </c:pt>
                <c:pt idx="25">
                  <c:v>3.5</c:v>
                </c:pt>
              </c:numCache>
            </c:numRef>
          </c:yVal>
          <c:smooth val="1"/>
        </c:ser>
        <c:ser>
          <c:idx val="2"/>
          <c:order val="2"/>
          <c:tx>
            <c:v>Ку=1,04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Графики!$R$2:$R$27</c:f>
              <c:numCache>
                <c:formatCode>General</c:formatCode>
                <c:ptCount val="26"/>
                <c:pt idx="0">
                  <c:v>0</c:v>
                </c:pt>
                <c:pt idx="1">
                  <c:v>7500</c:v>
                </c:pt>
                <c:pt idx="2">
                  <c:v>15000</c:v>
                </c:pt>
                <c:pt idx="3">
                  <c:v>22500</c:v>
                </c:pt>
                <c:pt idx="4">
                  <c:v>30000</c:v>
                </c:pt>
                <c:pt idx="5">
                  <c:v>37500</c:v>
                </c:pt>
                <c:pt idx="6">
                  <c:v>45000</c:v>
                </c:pt>
                <c:pt idx="7">
                  <c:v>52500</c:v>
                </c:pt>
                <c:pt idx="8">
                  <c:v>60000</c:v>
                </c:pt>
                <c:pt idx="9">
                  <c:v>67500</c:v>
                </c:pt>
                <c:pt idx="10">
                  <c:v>75000</c:v>
                </c:pt>
                <c:pt idx="11">
                  <c:v>82500</c:v>
                </c:pt>
                <c:pt idx="12">
                  <c:v>90000</c:v>
                </c:pt>
                <c:pt idx="13">
                  <c:v>97500</c:v>
                </c:pt>
                <c:pt idx="14">
                  <c:v>105000</c:v>
                </c:pt>
                <c:pt idx="15">
                  <c:v>112500</c:v>
                </c:pt>
                <c:pt idx="16">
                  <c:v>120000</c:v>
                </c:pt>
                <c:pt idx="17">
                  <c:v>127500</c:v>
                </c:pt>
                <c:pt idx="18">
                  <c:v>194600</c:v>
                </c:pt>
                <c:pt idx="19">
                  <c:v>227700</c:v>
                </c:pt>
                <c:pt idx="20">
                  <c:v>263300</c:v>
                </c:pt>
                <c:pt idx="21">
                  <c:v>300000</c:v>
                </c:pt>
                <c:pt idx="22">
                  <c:v>400000</c:v>
                </c:pt>
                <c:pt idx="23">
                  <c:v>500000</c:v>
                </c:pt>
                <c:pt idx="24">
                  <c:v>600000</c:v>
                </c:pt>
                <c:pt idx="25">
                  <c:v>750000</c:v>
                </c:pt>
              </c:numCache>
            </c:numRef>
          </c:xVal>
          <c:yVal>
            <c:numRef>
              <c:f>Графики!$S$2:$S$27</c:f>
              <c:numCache>
                <c:formatCode>General</c:formatCode>
                <c:ptCount val="26"/>
                <c:pt idx="0">
                  <c:v>0</c:v>
                </c:pt>
                <c:pt idx="1">
                  <c:v>0.30000000000000004</c:v>
                </c:pt>
                <c:pt idx="2">
                  <c:v>0.5</c:v>
                </c:pt>
                <c:pt idx="3">
                  <c:v>0.64000000000000012</c:v>
                </c:pt>
                <c:pt idx="4">
                  <c:v>0.78</c:v>
                </c:pt>
                <c:pt idx="5">
                  <c:v>0.88</c:v>
                </c:pt>
                <c:pt idx="6">
                  <c:v>1</c:v>
                </c:pt>
                <c:pt idx="7">
                  <c:v>1.1000000000000001</c:v>
                </c:pt>
                <c:pt idx="8">
                  <c:v>1.1800000000000002</c:v>
                </c:pt>
                <c:pt idx="9">
                  <c:v>1.28</c:v>
                </c:pt>
                <c:pt idx="10">
                  <c:v>1.37</c:v>
                </c:pt>
                <c:pt idx="11">
                  <c:v>1.47</c:v>
                </c:pt>
                <c:pt idx="12">
                  <c:v>1.55</c:v>
                </c:pt>
                <c:pt idx="13">
                  <c:v>1.6600000000000001</c:v>
                </c:pt>
                <c:pt idx="14">
                  <c:v>1.74</c:v>
                </c:pt>
                <c:pt idx="15">
                  <c:v>1.82</c:v>
                </c:pt>
                <c:pt idx="16">
                  <c:v>1.9000000000000001</c:v>
                </c:pt>
                <c:pt idx="17">
                  <c:v>1.9700000000000002</c:v>
                </c:pt>
                <c:pt idx="18">
                  <c:v>2.27</c:v>
                </c:pt>
                <c:pt idx="19">
                  <c:v>2.34</c:v>
                </c:pt>
                <c:pt idx="20">
                  <c:v>2.4</c:v>
                </c:pt>
                <c:pt idx="21">
                  <c:v>2.44</c:v>
                </c:pt>
                <c:pt idx="22">
                  <c:v>2.58</c:v>
                </c:pt>
                <c:pt idx="23">
                  <c:v>2.6</c:v>
                </c:pt>
                <c:pt idx="24">
                  <c:v>2.62</c:v>
                </c:pt>
                <c:pt idx="25">
                  <c:v>2.67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645184"/>
        <c:axId val="170645568"/>
      </c:scatterChart>
      <c:valAx>
        <c:axId val="170645184"/>
        <c:scaling>
          <c:orientation val="minMax"/>
          <c:max val="750000"/>
          <c:min val="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Приложения нагрузки</a:t>
                </a:r>
              </a:p>
            </c:rich>
          </c:tx>
          <c:layout>
            <c:manualLayout>
              <c:xMode val="edge"/>
              <c:yMode val="edge"/>
              <c:x val="0.4019618632008351"/>
              <c:y val="0.84450911175068699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645568"/>
        <c:crosses val="autoZero"/>
        <c:crossBetween val="midCat"/>
      </c:valAx>
      <c:valAx>
        <c:axId val="170645568"/>
        <c:scaling>
          <c:orientation val="minMax"/>
          <c:max val="7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dirty="0" smtClean="0"/>
                  <a:t>Деформации, мм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7.8740157480314942E-3"/>
              <c:y val="0.2437652436302610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645184"/>
        <c:crosses val="autoZero"/>
        <c:crossBetween val="midCat"/>
        <c:majorUnit val="1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9851609403931406"/>
          <c:y val="0.89322872776496087"/>
          <c:w val="0.40296766229637004"/>
          <c:h val="9.2243427198718808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95277224765384E-2"/>
          <c:y val="4.8244933478389596E-2"/>
          <c:w val="0.89275347042223796"/>
          <c:h val="0.48355508177530804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ЩМА!$B$115:$B$128</c:f>
              <c:strCache>
                <c:ptCount val="14"/>
                <c:pt idx="0">
                  <c:v>Honeywell Titan
(2% от массы вяжущего)</c:v>
                </c:pt>
                <c:pt idx="1">
                  <c:v>ПБВ "Полигум 60" (5,5%)</c:v>
                </c:pt>
                <c:pt idx="2">
                  <c:v>РТЭП  (0,3%)</c:v>
                </c:pt>
                <c:pt idx="3">
                  <c:v>ПБВ "ТНК Альфабит 60" (5,3%)</c:v>
                </c:pt>
                <c:pt idx="4">
                  <c:v>Унирем  (7% от массы вяжущего)</c:v>
                </c:pt>
                <c:pt idx="5">
                  <c:v>ПБВ "Лукоил" (5,3%)</c:v>
                </c:pt>
                <c:pt idx="6">
                  <c:v>Полимерная фибра  (0,3%)</c:v>
                </c:pt>
                <c:pt idx="7">
                  <c:v>СД-1 (0,45%)</c:v>
                </c:pt>
                <c:pt idx="8">
                  <c:v>Sasobit (3% от массы вяжущего)</c:v>
                </c:pt>
                <c:pt idx="9">
                  <c:v>Forta  (0,05%)</c:v>
                </c:pt>
                <c:pt idx="10">
                  <c:v>Vialux (0,4%)</c:v>
                </c:pt>
                <c:pt idx="11">
                  <c:v>Viatop (0,45%)</c:v>
                </c:pt>
                <c:pt idx="12">
                  <c:v>Микробазальтовая фибра (0,3%)</c:v>
                </c:pt>
                <c:pt idx="13">
                  <c:v>ДЦГ (0,4%)</c:v>
                </c:pt>
              </c:strCache>
            </c:strRef>
          </c:cat>
          <c:val>
            <c:numRef>
              <c:f>ЩМА!$C$115:$C$128</c:f>
              <c:numCache>
                <c:formatCode>0.00</c:formatCode>
                <c:ptCount val="14"/>
                <c:pt idx="0">
                  <c:v>2.38</c:v>
                </c:pt>
                <c:pt idx="1">
                  <c:v>2.5499999999999998</c:v>
                </c:pt>
                <c:pt idx="2">
                  <c:v>2.58</c:v>
                </c:pt>
                <c:pt idx="3">
                  <c:v>2.88</c:v>
                </c:pt>
                <c:pt idx="4">
                  <c:v>3</c:v>
                </c:pt>
                <c:pt idx="5">
                  <c:v>3</c:v>
                </c:pt>
                <c:pt idx="6">
                  <c:v>3.08</c:v>
                </c:pt>
                <c:pt idx="7">
                  <c:v>3.2</c:v>
                </c:pt>
                <c:pt idx="8">
                  <c:v>3.4</c:v>
                </c:pt>
                <c:pt idx="9">
                  <c:v>3.71</c:v>
                </c:pt>
                <c:pt idx="10">
                  <c:v>3.71</c:v>
                </c:pt>
                <c:pt idx="11">
                  <c:v>4</c:v>
                </c:pt>
                <c:pt idx="12">
                  <c:v>4.4000000000000004</c:v>
                </c:pt>
                <c:pt idx="13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72229080"/>
        <c:axId val="172229472"/>
      </c:barChart>
      <c:catAx>
        <c:axId val="172229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2229472"/>
        <c:crosses val="autoZero"/>
        <c:auto val="1"/>
        <c:lblAlgn val="ctr"/>
        <c:lblOffset val="100"/>
        <c:noMultiLvlLbl val="0"/>
      </c:catAx>
      <c:valAx>
        <c:axId val="17222947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100" b="1" i="0" baseline="0">
                    <a:effectLst/>
                    <a:latin typeface="Times New Roman" pitchFamily="18" charset="0"/>
                    <a:cs typeface="Times New Roman" pitchFamily="18" charset="0"/>
                  </a:rPr>
                  <a:t>Деформации, мм</a:t>
                </a:r>
                <a:endParaRPr lang="ru-RU" sz="1100">
                  <a:effectLst/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1722290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График деформирования образцов крупнозернистого пористого асфальтобетона 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0482838081095409E-2"/>
          <c:y val="9.3137031975164708E-2"/>
          <c:w val="0.85714222556366604"/>
          <c:h val="0.63725337667218018"/>
        </c:manualLayout>
      </c:layout>
      <c:scatterChart>
        <c:scatterStyle val="smoothMarker"/>
        <c:varyColors val="0"/>
        <c:ser>
          <c:idx val="1"/>
          <c:order val="0"/>
          <c:tx>
            <c:v>К/З пористый</c:v>
          </c:tx>
          <c:spPr>
            <a:ln w="38100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18000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презентацию'!$F$2:$F$14</c:f>
              <c:numCache>
                <c:formatCode>General</c:formatCode>
                <c:ptCount val="13"/>
                <c:pt idx="0">
                  <c:v>0</c:v>
                </c:pt>
                <c:pt idx="1">
                  <c:v>1.1000000000000001</c:v>
                </c:pt>
                <c:pt idx="2">
                  <c:v>1.54</c:v>
                </c:pt>
                <c:pt idx="3">
                  <c:v>1.9100000000000001</c:v>
                </c:pt>
                <c:pt idx="4">
                  <c:v>2.36</c:v>
                </c:pt>
                <c:pt idx="5">
                  <c:v>2.92</c:v>
                </c:pt>
                <c:pt idx="6">
                  <c:v>3.02</c:v>
                </c:pt>
                <c:pt idx="7">
                  <c:v>3.12</c:v>
                </c:pt>
                <c:pt idx="8">
                  <c:v>3.32</c:v>
                </c:pt>
                <c:pt idx="9">
                  <c:v>3.4</c:v>
                </c:pt>
                <c:pt idx="10">
                  <c:v>3.55</c:v>
                </c:pt>
                <c:pt idx="11">
                  <c:v>3.69</c:v>
                </c:pt>
                <c:pt idx="12">
                  <c:v>3.8</c:v>
                </c:pt>
              </c:numCache>
            </c:numRef>
          </c:yVal>
          <c:smooth val="1"/>
        </c:ser>
        <c:ser>
          <c:idx val="2"/>
          <c:order val="1"/>
          <c:tx>
            <c:v>К/З пористый+РТЭП </c:v>
          </c:tx>
          <c:spPr>
            <a:ln w="381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18000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презентацию'!$C$2:$C$14</c:f>
              <c:numCache>
                <c:formatCode>General</c:formatCode>
                <c:ptCount val="13"/>
                <c:pt idx="0">
                  <c:v>0</c:v>
                </c:pt>
                <c:pt idx="1">
                  <c:v>0.60000000000000009</c:v>
                </c:pt>
                <c:pt idx="2">
                  <c:v>0.93</c:v>
                </c:pt>
                <c:pt idx="3">
                  <c:v>1.26</c:v>
                </c:pt>
                <c:pt idx="4">
                  <c:v>1.56</c:v>
                </c:pt>
                <c:pt idx="5">
                  <c:v>1.8900000000000001</c:v>
                </c:pt>
                <c:pt idx="6">
                  <c:v>2</c:v>
                </c:pt>
                <c:pt idx="7">
                  <c:v>2.06</c:v>
                </c:pt>
                <c:pt idx="8">
                  <c:v>2.06</c:v>
                </c:pt>
                <c:pt idx="9">
                  <c:v>2.16</c:v>
                </c:pt>
                <c:pt idx="10">
                  <c:v>2.13</c:v>
                </c:pt>
                <c:pt idx="11">
                  <c:v>2.13</c:v>
                </c:pt>
                <c:pt idx="12">
                  <c:v>2.16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230256"/>
        <c:axId val="172230648"/>
      </c:scatterChart>
      <c:valAx>
        <c:axId val="172230256"/>
        <c:scaling>
          <c:orientation val="minMax"/>
          <c:max val="70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Количество</a:t>
                </a:r>
                <a:r>
                  <a:rPr lang="ru-RU" baseline="0"/>
                  <a:t> приложения нагрузки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36677584896719001"/>
              <c:y val="0.8013588553296510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2230648"/>
        <c:crosses val="autoZero"/>
        <c:crossBetween val="midCat"/>
      </c:valAx>
      <c:valAx>
        <c:axId val="172230648"/>
        <c:scaling>
          <c:orientation val="minMax"/>
          <c:max val="10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Деформации,</a:t>
                </a:r>
                <a:r>
                  <a:rPr lang="ru-RU" baseline="0"/>
                  <a:t> мм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7.8003779854112316E-3"/>
              <c:y val="0.243986975854822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2230256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C3C3C3"/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28783327827579902"/>
          <c:y val="0.89705667639237607"/>
          <c:w val="0.47298322556229905"/>
          <c:h val="7.3529235769866905E-2"/>
        </c:manualLayout>
      </c:layout>
      <c:overlay val="0"/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50" b="0" i="0" u="none" strike="noStrike" baseline="0">
              <a:solidFill>
                <a:srgbClr val="000000"/>
              </a:solidFill>
              <a:latin typeface="Tahoma"/>
              <a:ea typeface="Tahoma"/>
              <a:cs typeface="Tahoma"/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CBCBC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График</a:t>
            </a:r>
            <a:r>
              <a:rPr lang="ru-RU" baseline="0" dirty="0" smtClean="0"/>
              <a:t> деформирования образцов крупнозернистого плотного асфальтобетона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815395903646769E-2"/>
          <c:y val="0.11470138268946399"/>
          <c:w val="0.88984677288349212"/>
          <c:h val="0.64891312248852318"/>
        </c:manualLayout>
      </c:layout>
      <c:scatterChart>
        <c:scatterStyle val="smoothMarker"/>
        <c:varyColors val="0"/>
        <c:ser>
          <c:idx val="0"/>
          <c:order val="0"/>
          <c:tx>
            <c:v>К/З плотный+РТЭП</c:v>
          </c:tx>
          <c:spPr>
            <a:ln w="381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графики!$B$8:$B$20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20000</c:v>
                </c:pt>
                <c:pt idx="3">
                  <c:v>33000</c:v>
                </c:pt>
                <c:pt idx="4">
                  <c:v>56000</c:v>
                </c:pt>
                <c:pt idx="5">
                  <c:v>100000</c:v>
                </c:pt>
                <c:pt idx="6">
                  <c:v>145500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474000</c:v>
                </c:pt>
                <c:pt idx="11">
                  <c:v>600000</c:v>
                </c:pt>
                <c:pt idx="12">
                  <c:v>699300</c:v>
                </c:pt>
              </c:numCache>
            </c:numRef>
          </c:xVal>
          <c:yVal>
            <c:numRef>
              <c:f>графики!$O$8:$O$20</c:f>
              <c:numCache>
                <c:formatCode>General</c:formatCode>
                <c:ptCount val="13"/>
                <c:pt idx="0">
                  <c:v>0</c:v>
                </c:pt>
                <c:pt idx="1">
                  <c:v>0.78</c:v>
                </c:pt>
                <c:pt idx="2">
                  <c:v>1.2</c:v>
                </c:pt>
                <c:pt idx="3">
                  <c:v>1.6400000000000001</c:v>
                </c:pt>
                <c:pt idx="4">
                  <c:v>2.04</c:v>
                </c:pt>
                <c:pt idx="5">
                  <c:v>2.29</c:v>
                </c:pt>
                <c:pt idx="6">
                  <c:v>2.4699999999999998</c:v>
                </c:pt>
                <c:pt idx="7">
                  <c:v>2.69</c:v>
                </c:pt>
                <c:pt idx="8">
                  <c:v>2.84</c:v>
                </c:pt>
                <c:pt idx="9">
                  <c:v>2.98</c:v>
                </c:pt>
                <c:pt idx="10">
                  <c:v>3.09</c:v>
                </c:pt>
                <c:pt idx="11">
                  <c:v>3.2</c:v>
                </c:pt>
                <c:pt idx="12">
                  <c:v>3.27</c:v>
                </c:pt>
              </c:numCache>
            </c:numRef>
          </c:yVal>
          <c:smooth val="1"/>
        </c:ser>
        <c:ser>
          <c:idx val="2"/>
          <c:order val="1"/>
          <c:tx>
            <c:v>К/З плотный</c:v>
          </c:tx>
          <c:spPr>
            <a:ln w="38100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'в презентацию'!$B$2:$B$14</c:f>
              <c:numCache>
                <c:formatCode>General</c:formatCode>
                <c:ptCount val="13"/>
                <c:pt idx="0">
                  <c:v>0</c:v>
                </c:pt>
                <c:pt idx="1">
                  <c:v>10000</c:v>
                </c:pt>
                <c:pt idx="2">
                  <c:v>18000</c:v>
                </c:pt>
                <c:pt idx="3">
                  <c:v>30000</c:v>
                </c:pt>
                <c:pt idx="4">
                  <c:v>50000</c:v>
                </c:pt>
                <c:pt idx="5">
                  <c:v>100000</c:v>
                </c:pt>
                <c:pt idx="6">
                  <c:v>150000</c:v>
                </c:pt>
                <c:pt idx="7">
                  <c:v>200000</c:v>
                </c:pt>
                <c:pt idx="8">
                  <c:v>300000</c:v>
                </c:pt>
                <c:pt idx="9">
                  <c:v>400000</c:v>
                </c:pt>
                <c:pt idx="10">
                  <c:v>500700</c:v>
                </c:pt>
                <c:pt idx="11">
                  <c:v>600000</c:v>
                </c:pt>
                <c:pt idx="12">
                  <c:v>700000</c:v>
                </c:pt>
              </c:numCache>
            </c:numRef>
          </c:xVal>
          <c:yVal>
            <c:numRef>
              <c:f>'в презентацию'!$H$2:$H$14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1.6</c:v>
                </c:pt>
                <c:pt idx="3">
                  <c:v>2.25</c:v>
                </c:pt>
                <c:pt idx="4">
                  <c:v>3</c:v>
                </c:pt>
                <c:pt idx="5">
                  <c:v>3.67</c:v>
                </c:pt>
                <c:pt idx="6">
                  <c:v>4.07</c:v>
                </c:pt>
                <c:pt idx="7">
                  <c:v>4.29</c:v>
                </c:pt>
                <c:pt idx="8">
                  <c:v>4.4700000000000006</c:v>
                </c:pt>
                <c:pt idx="9">
                  <c:v>4.55</c:v>
                </c:pt>
                <c:pt idx="10">
                  <c:v>4.7300000000000004</c:v>
                </c:pt>
                <c:pt idx="11">
                  <c:v>4.8</c:v>
                </c:pt>
                <c:pt idx="12">
                  <c:v>4.8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231432"/>
        <c:axId val="171622256"/>
      </c:scatterChart>
      <c:valAx>
        <c:axId val="172231432"/>
        <c:scaling>
          <c:orientation val="minMax"/>
          <c:max val="70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75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Количество</a:t>
                </a:r>
                <a:r>
                  <a:rPr lang="ru-RU" baseline="0"/>
                  <a:t> приложения нагрузки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33600022573804411"/>
              <c:y val="0.835921758902753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1622256"/>
        <c:crosses val="autoZero"/>
        <c:crossBetween val="midCat"/>
      </c:valAx>
      <c:valAx>
        <c:axId val="171622256"/>
        <c:scaling>
          <c:orientation val="minMax"/>
          <c:max val="10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/>
                  <a:t>Деформации,</a:t>
                </a:r>
                <a:r>
                  <a:rPr lang="ru-RU" baseline="0"/>
                  <a:t> мм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7.8003779854112316E-3"/>
              <c:y val="0.243986975854822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641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2231432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C3C3C3"/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7276415029040901"/>
          <c:y val="0.90019001474232696"/>
          <c:w val="0.440745813415448"/>
          <c:h val="7.6190431901953223E-2"/>
        </c:manualLayout>
      </c:layout>
      <c:overlay val="0"/>
      <c:spPr>
        <a:noFill/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50" b="0" i="0" u="none" strike="noStrike" baseline="0">
              <a:solidFill>
                <a:srgbClr val="000000"/>
              </a:solidFill>
              <a:latin typeface="Tahoma"/>
              <a:ea typeface="Tahoma"/>
              <a:cs typeface="Tahoma"/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CBCBC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100" b="0" i="0" baseline="0" dirty="0">
                <a:effectLst/>
                <a:latin typeface="Tahoma"/>
                <a:cs typeface="Tahoma"/>
              </a:rPr>
              <a:t>График деформирования образцов </a:t>
            </a:r>
            <a:r>
              <a:rPr lang="ru-RU" sz="1100" b="0" i="0" baseline="0" dirty="0" smtClean="0">
                <a:effectLst/>
                <a:latin typeface="Tahoma"/>
                <a:cs typeface="Tahoma"/>
              </a:rPr>
              <a:t>песчаного грунта </a:t>
            </a:r>
            <a:r>
              <a:rPr lang="ru-RU" sz="1100" b="0" i="0" baseline="0" dirty="0">
                <a:effectLst/>
                <a:latin typeface="Tahoma"/>
                <a:cs typeface="Tahoma"/>
              </a:rPr>
              <a:t>при разных коэффициентах уплотнения</a:t>
            </a:r>
            <a:endParaRPr lang="ru-RU" sz="1100" dirty="0">
              <a:effectLst/>
              <a:latin typeface="Tahoma"/>
              <a:cs typeface="Tahoma"/>
            </a:endParaRPr>
          </a:p>
        </c:rich>
      </c:tx>
      <c:layout>
        <c:manualLayout>
          <c:xMode val="edge"/>
          <c:yMode val="edge"/>
          <c:x val="0.15331598045726208"/>
          <c:y val="3.288672035382999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3072100313479724E-2"/>
          <c:y val="0.11764424019951202"/>
          <c:w val="0.87460815047022011"/>
          <c:h val="0.64380026340123808"/>
        </c:manualLayout>
      </c:layout>
      <c:scatterChart>
        <c:scatterStyle val="smoothMarker"/>
        <c:varyColors val="0"/>
        <c:ser>
          <c:idx val="1"/>
          <c:order val="0"/>
          <c:tx>
            <c:v>Ку=0,98</c:v>
          </c:tx>
          <c:spPr>
            <a:ln>
              <a:solidFill>
                <a:srgbClr val="000080"/>
              </a:solidFill>
            </a:ln>
          </c:spPr>
          <c:marker>
            <c:symbol val="none"/>
          </c:marker>
          <c:xVal>
            <c:numRef>
              <c:f>песок!$A$37:$A$52</c:f>
              <c:numCache>
                <c:formatCode>General</c:formatCode>
                <c:ptCount val="16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45000</c:v>
                </c:pt>
                <c:pt idx="4">
                  <c:v>60000</c:v>
                </c:pt>
                <c:pt idx="5">
                  <c:v>75000</c:v>
                </c:pt>
                <c:pt idx="6">
                  <c:v>90000</c:v>
                </c:pt>
                <c:pt idx="7">
                  <c:v>105000</c:v>
                </c:pt>
                <c:pt idx="8">
                  <c:v>120000</c:v>
                </c:pt>
                <c:pt idx="9">
                  <c:v>135000</c:v>
                </c:pt>
                <c:pt idx="10">
                  <c:v>150000</c:v>
                </c:pt>
                <c:pt idx="11">
                  <c:v>165000</c:v>
                </c:pt>
                <c:pt idx="12">
                  <c:v>180000</c:v>
                </c:pt>
                <c:pt idx="13">
                  <c:v>195000</c:v>
                </c:pt>
                <c:pt idx="14">
                  <c:v>210000</c:v>
                </c:pt>
                <c:pt idx="15">
                  <c:v>750000</c:v>
                </c:pt>
              </c:numCache>
            </c:numRef>
          </c:xVal>
          <c:yVal>
            <c:numRef>
              <c:f>песок!$B$37:$B$52</c:f>
              <c:numCache>
                <c:formatCode>General</c:formatCode>
                <c:ptCount val="16"/>
                <c:pt idx="0">
                  <c:v>0</c:v>
                </c:pt>
                <c:pt idx="1">
                  <c:v>2.25</c:v>
                </c:pt>
                <c:pt idx="2">
                  <c:v>2.65</c:v>
                </c:pt>
                <c:pt idx="3">
                  <c:v>2.8</c:v>
                </c:pt>
                <c:pt idx="5">
                  <c:v>3</c:v>
                </c:pt>
                <c:pt idx="8">
                  <c:v>3.2</c:v>
                </c:pt>
                <c:pt idx="14">
                  <c:v>3.3</c:v>
                </c:pt>
                <c:pt idx="15">
                  <c:v>3.5</c:v>
                </c:pt>
              </c:numCache>
            </c:numRef>
          </c:yVal>
          <c:smooth val="1"/>
        </c:ser>
        <c:ser>
          <c:idx val="0"/>
          <c:order val="1"/>
          <c:tx>
            <c:v>Ку=1,02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песок!$A$91:$A$106</c:f>
              <c:numCache>
                <c:formatCode>General</c:formatCode>
                <c:ptCount val="16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45000</c:v>
                </c:pt>
                <c:pt idx="4">
                  <c:v>60000</c:v>
                </c:pt>
                <c:pt idx="5">
                  <c:v>75000</c:v>
                </c:pt>
                <c:pt idx="6">
                  <c:v>90000</c:v>
                </c:pt>
                <c:pt idx="7">
                  <c:v>105000</c:v>
                </c:pt>
                <c:pt idx="8">
                  <c:v>120000</c:v>
                </c:pt>
                <c:pt idx="9">
                  <c:v>135000</c:v>
                </c:pt>
                <c:pt idx="10">
                  <c:v>150000</c:v>
                </c:pt>
                <c:pt idx="11">
                  <c:v>165000</c:v>
                </c:pt>
                <c:pt idx="12">
                  <c:v>180000</c:v>
                </c:pt>
                <c:pt idx="13">
                  <c:v>195000</c:v>
                </c:pt>
                <c:pt idx="14">
                  <c:v>210000</c:v>
                </c:pt>
                <c:pt idx="15">
                  <c:v>750000</c:v>
                </c:pt>
              </c:numCache>
            </c:numRef>
          </c:xVal>
          <c:yVal>
            <c:numRef>
              <c:f>песок!$B$91:$B$106</c:f>
              <c:numCache>
                <c:formatCode>General</c:formatCode>
                <c:ptCount val="16"/>
                <c:pt idx="0">
                  <c:v>0</c:v>
                </c:pt>
                <c:pt idx="2">
                  <c:v>1.4</c:v>
                </c:pt>
                <c:pt idx="4">
                  <c:v>1.8</c:v>
                </c:pt>
                <c:pt idx="6">
                  <c:v>1.9500000000000002</c:v>
                </c:pt>
                <c:pt idx="8">
                  <c:v>2</c:v>
                </c:pt>
                <c:pt idx="14">
                  <c:v>2.1</c:v>
                </c:pt>
                <c:pt idx="15">
                  <c:v>2.2000000000000002</c:v>
                </c:pt>
              </c:numCache>
            </c:numRef>
          </c:yVal>
          <c:smooth val="1"/>
        </c:ser>
        <c:ser>
          <c:idx val="2"/>
          <c:order val="2"/>
          <c:tx>
            <c:v>Ку=1,04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песок!$A$127:$A$142</c:f>
              <c:numCache>
                <c:formatCode>General</c:formatCode>
                <c:ptCount val="16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45000</c:v>
                </c:pt>
                <c:pt idx="4">
                  <c:v>60000</c:v>
                </c:pt>
                <c:pt idx="5">
                  <c:v>75000</c:v>
                </c:pt>
                <c:pt idx="6">
                  <c:v>90000</c:v>
                </c:pt>
                <c:pt idx="7">
                  <c:v>105000</c:v>
                </c:pt>
                <c:pt idx="8">
                  <c:v>120000</c:v>
                </c:pt>
                <c:pt idx="9">
                  <c:v>135000</c:v>
                </c:pt>
                <c:pt idx="10">
                  <c:v>150000</c:v>
                </c:pt>
                <c:pt idx="11">
                  <c:v>165000</c:v>
                </c:pt>
                <c:pt idx="12">
                  <c:v>180000</c:v>
                </c:pt>
                <c:pt idx="13">
                  <c:v>195000</c:v>
                </c:pt>
                <c:pt idx="14">
                  <c:v>210000</c:v>
                </c:pt>
                <c:pt idx="15">
                  <c:v>750000</c:v>
                </c:pt>
              </c:numCache>
            </c:numRef>
          </c:xVal>
          <c:yVal>
            <c:numRef>
              <c:f>песок!$B$127:$B$142</c:f>
              <c:numCache>
                <c:formatCode>General</c:formatCode>
                <c:ptCount val="16"/>
                <c:pt idx="0">
                  <c:v>0</c:v>
                </c:pt>
                <c:pt idx="2">
                  <c:v>0.5</c:v>
                </c:pt>
                <c:pt idx="4">
                  <c:v>0.8</c:v>
                </c:pt>
                <c:pt idx="6">
                  <c:v>0.93</c:v>
                </c:pt>
                <c:pt idx="8">
                  <c:v>1</c:v>
                </c:pt>
                <c:pt idx="14">
                  <c:v>1.1000000000000001</c:v>
                </c:pt>
                <c:pt idx="15">
                  <c:v>1.1500000000000001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6046616"/>
        <c:axId val="170806848"/>
      </c:scatterChart>
      <c:valAx>
        <c:axId val="126046616"/>
        <c:scaling>
          <c:orientation val="minMax"/>
          <c:max val="75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75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900" b="1" i="0" baseline="0">
                    <a:effectLst/>
                  </a:rPr>
                  <a:t>количество приложений нагрузки</a:t>
                </a:r>
                <a:endParaRPr lang="ru-RU" sz="900">
                  <a:effectLst/>
                </a:endParaRPr>
              </a:p>
            </c:rich>
          </c:tx>
          <c:layout>
            <c:manualLayout>
              <c:xMode val="edge"/>
              <c:yMode val="edge"/>
              <c:x val="0.39705341049236303"/>
              <c:y val="0.84419089029214511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806848"/>
        <c:crosses val="autoZero"/>
        <c:crossBetween val="midCat"/>
        <c:majorUnit val="75000"/>
      </c:valAx>
      <c:valAx>
        <c:axId val="170806848"/>
        <c:scaling>
          <c:orientation val="minMax"/>
          <c:max val="7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1000" b="1" i="0" baseline="0">
                    <a:effectLst/>
                  </a:rPr>
                  <a:t>деформация, мм</a:t>
                </a:r>
                <a:endParaRPr lang="ru-RU" sz="10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772676302786102E-3"/>
              <c:y val="0.261562512207781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6046616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32022977554851906"/>
          <c:y val="0.91086025723652908"/>
          <c:w val="0.37733404320901209"/>
          <c:h val="6.7787429596211507E-2"/>
        </c:manualLayout>
      </c:layout>
      <c:overlay val="0"/>
    </c:legend>
    <c:plotVisOnly val="1"/>
    <c:dispBlanksAs val="span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Суглинистый грунт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522787281901230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844837752148694E-2"/>
          <c:y val="0.11227875596881802"/>
          <c:w val="0.77000276281254298"/>
          <c:h val="0.61643787261950722"/>
        </c:manualLayout>
      </c:layout>
      <c:lineChart>
        <c:grouping val="standard"/>
        <c:varyColors val="0"/>
        <c:ser>
          <c:idx val="0"/>
          <c:order val="0"/>
          <c:tx>
            <c:v>0,98</c:v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cat>
            <c:numRef>
              <c:f>'Водон-ие суглинок - В ОТЧЕТ'!$C$11:$GM$11</c:f>
              <c:numCache>
                <c:formatCode>0.0</c:formatCode>
                <c:ptCount val="19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</c:numCache>
            </c:numRef>
          </c:cat>
          <c:val>
            <c:numRef>
              <c:f>'Водон-ие суглинок - В ОТЧЕТ'!$C$12:$GM$12</c:f>
              <c:numCache>
                <c:formatCode>0.0%</c:formatCode>
                <c:ptCount val="193"/>
                <c:pt idx="0">
                  <c:v>0.15205271160669001</c:v>
                </c:pt>
                <c:pt idx="1">
                  <c:v>0.15712113532691302</c:v>
                </c:pt>
                <c:pt idx="2">
                  <c:v>0.16016218955904701</c:v>
                </c:pt>
                <c:pt idx="3">
                  <c:v>0.162696401419159</c:v>
                </c:pt>
                <c:pt idx="4">
                  <c:v>0.16523061327926999</c:v>
                </c:pt>
                <c:pt idx="5">
                  <c:v>0.16725798276735904</c:v>
                </c:pt>
                <c:pt idx="6">
                  <c:v>0.16877850988342602</c:v>
                </c:pt>
                <c:pt idx="7">
                  <c:v>0.17080587937151498</c:v>
                </c:pt>
                <c:pt idx="8">
                  <c:v>0.17334009123162702</c:v>
                </c:pt>
                <c:pt idx="9">
                  <c:v>0.17511403953370502</c:v>
                </c:pt>
                <c:pt idx="10">
                  <c:v>0.17688798783578302</c:v>
                </c:pt>
                <c:pt idx="11">
                  <c:v>0.17764825139381601</c:v>
                </c:pt>
                <c:pt idx="12">
                  <c:v>0.17840851495185001</c:v>
                </c:pt>
                <c:pt idx="13">
                  <c:v>0.17942219969589504</c:v>
                </c:pt>
                <c:pt idx="14">
                  <c:v>0.18043588443993905</c:v>
                </c:pt>
                <c:pt idx="15">
                  <c:v>0.18094272681196105</c:v>
                </c:pt>
                <c:pt idx="16">
                  <c:v>0.18144956918398403</c:v>
                </c:pt>
                <c:pt idx="17">
                  <c:v>0.18246325392802804</c:v>
                </c:pt>
                <c:pt idx="18">
                  <c:v>0.18347693867207304</c:v>
                </c:pt>
                <c:pt idx="19">
                  <c:v>0.18423720223010603</c:v>
                </c:pt>
                <c:pt idx="20">
                  <c:v>0.18499746578814005</c:v>
                </c:pt>
                <c:pt idx="21">
                  <c:v>0.18601115053218406</c:v>
                </c:pt>
                <c:pt idx="22">
                  <c:v>0.18727825646224006</c:v>
                </c:pt>
                <c:pt idx="23">
                  <c:v>0.18854536239229708</c:v>
                </c:pt>
                <c:pt idx="24">
                  <c:v>0.18981246832235205</c:v>
                </c:pt>
                <c:pt idx="25">
                  <c:v>0.19158641662443002</c:v>
                </c:pt>
                <c:pt idx="26">
                  <c:v>0.19310694374049703</c:v>
                </c:pt>
                <c:pt idx="27">
                  <c:v>0.194880892042575</c:v>
                </c:pt>
                <c:pt idx="28">
                  <c:v>0.19690826153066404</c:v>
                </c:pt>
                <c:pt idx="29">
                  <c:v>0.19868220983274201</c:v>
                </c:pt>
                <c:pt idx="30">
                  <c:v>0.19994931576279806</c:v>
                </c:pt>
                <c:pt idx="31">
                  <c:v>0.20121642169285403</c:v>
                </c:pt>
                <c:pt idx="43">
                  <c:v>0.232133806386214</c:v>
                </c:pt>
                <c:pt idx="52">
                  <c:v>0.25038013177901808</c:v>
                </c:pt>
              </c:numCache>
            </c:numRef>
          </c:val>
          <c:smooth val="0"/>
        </c:ser>
        <c:ser>
          <c:idx val="1"/>
          <c:order val="1"/>
          <c:tx>
            <c:v>1,01</c:v>
          </c:tx>
          <c:marker>
            <c:symbol val="none"/>
          </c:marker>
          <c:cat>
            <c:numRef>
              <c:f>'Водон-ие суглинок - В ОТЧЕТ'!$C$11:$GM$11</c:f>
              <c:numCache>
                <c:formatCode>0.0</c:formatCode>
                <c:ptCount val="19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</c:numCache>
            </c:numRef>
          </c:cat>
          <c:val>
            <c:numRef>
              <c:f>'Водон-ие суглинок - В ОТЧЕТ'!$C$13:$GM$13</c:f>
              <c:numCache>
                <c:formatCode>0.0%</c:formatCode>
                <c:ptCount val="193"/>
                <c:pt idx="0">
                  <c:v>0.15205109309751902</c:v>
                </c:pt>
                <c:pt idx="1">
                  <c:v>0.15327929255711106</c:v>
                </c:pt>
                <c:pt idx="2">
                  <c:v>0.15450749201670405</c:v>
                </c:pt>
                <c:pt idx="3">
                  <c:v>0.15573569147629607</c:v>
                </c:pt>
                <c:pt idx="4">
                  <c:v>0.15696389093588803</c:v>
                </c:pt>
                <c:pt idx="5">
                  <c:v>0.15819209039548005</c:v>
                </c:pt>
                <c:pt idx="6">
                  <c:v>0.15917464996315397</c:v>
                </c:pt>
                <c:pt idx="7">
                  <c:v>0.16040284942274602</c:v>
                </c:pt>
                <c:pt idx="8">
                  <c:v>0.16138540899042003</c:v>
                </c:pt>
                <c:pt idx="9">
                  <c:v>0.16236796855809402</c:v>
                </c:pt>
                <c:pt idx="10">
                  <c:v>0.16285924834193102</c:v>
                </c:pt>
                <c:pt idx="11">
                  <c:v>0.16335052812576797</c:v>
                </c:pt>
                <c:pt idx="12">
                  <c:v>0.16384180790960398</c:v>
                </c:pt>
                <c:pt idx="13">
                  <c:v>0.16433308769344102</c:v>
                </c:pt>
                <c:pt idx="14">
                  <c:v>0.16482436747727802</c:v>
                </c:pt>
                <c:pt idx="15">
                  <c:v>0.16678948661262605</c:v>
                </c:pt>
                <c:pt idx="16">
                  <c:v>0.16728076639646303</c:v>
                </c:pt>
                <c:pt idx="17">
                  <c:v>0.16801768607221804</c:v>
                </c:pt>
                <c:pt idx="18">
                  <c:v>0.16875460574797302</c:v>
                </c:pt>
                <c:pt idx="19">
                  <c:v>0.17022844509948404</c:v>
                </c:pt>
                <c:pt idx="20">
                  <c:v>0.17121100466715802</c:v>
                </c:pt>
                <c:pt idx="21">
                  <c:v>0.17268484401866899</c:v>
                </c:pt>
                <c:pt idx="22">
                  <c:v>0.17342176369442402</c:v>
                </c:pt>
                <c:pt idx="23">
                  <c:v>0.17489560304593502</c:v>
                </c:pt>
                <c:pt idx="24">
                  <c:v>0.17612380250552701</c:v>
                </c:pt>
                <c:pt idx="25">
                  <c:v>0.17759764185703805</c:v>
                </c:pt>
                <c:pt idx="26">
                  <c:v>0.17858020142471101</c:v>
                </c:pt>
                <c:pt idx="27">
                  <c:v>0.18029968066814003</c:v>
                </c:pt>
                <c:pt idx="28">
                  <c:v>0.18128224023581402</c:v>
                </c:pt>
                <c:pt idx="29">
                  <c:v>0.18177352001965097</c:v>
                </c:pt>
                <c:pt idx="30">
                  <c:v>0.18251043969540706</c:v>
                </c:pt>
                <c:pt idx="31">
                  <c:v>0.18324735937116207</c:v>
                </c:pt>
                <c:pt idx="36">
                  <c:v>0.18644067796610203</c:v>
                </c:pt>
                <c:pt idx="43">
                  <c:v>0.19380987472365496</c:v>
                </c:pt>
                <c:pt idx="52">
                  <c:v>0.20363547040039304</c:v>
                </c:pt>
                <c:pt idx="59">
                  <c:v>0.21100466715794602</c:v>
                </c:pt>
                <c:pt idx="77">
                  <c:v>0.22328666175386899</c:v>
                </c:pt>
                <c:pt idx="113">
                  <c:v>0.24048145418816005</c:v>
                </c:pt>
              </c:numCache>
            </c:numRef>
          </c:val>
          <c:smooth val="0"/>
        </c:ser>
        <c:ser>
          <c:idx val="2"/>
          <c:order val="2"/>
          <c:tx>
            <c:v>1,04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'Водон-ие суглинок - В ОТЧЕТ'!$C$11:$GM$11</c:f>
              <c:numCache>
                <c:formatCode>0.0</c:formatCode>
                <c:ptCount val="193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</c:numCache>
            </c:numRef>
          </c:cat>
          <c:val>
            <c:numRef>
              <c:f>'Водон-ие суглинок - В ОТЧЕТ'!$C$14:$GM$14</c:f>
              <c:numCache>
                <c:formatCode>0.0%</c:formatCode>
                <c:ptCount val="193"/>
                <c:pt idx="0">
                  <c:v>0.15210664127588699</c:v>
                </c:pt>
                <c:pt idx="1">
                  <c:v>0.15210664127588699</c:v>
                </c:pt>
                <c:pt idx="2">
                  <c:v>0.15258271840038101</c:v>
                </c:pt>
                <c:pt idx="3">
                  <c:v>0.15258271840038101</c:v>
                </c:pt>
                <c:pt idx="4">
                  <c:v>0.15258271840038101</c:v>
                </c:pt>
                <c:pt idx="5">
                  <c:v>0.15258271840038101</c:v>
                </c:pt>
                <c:pt idx="6">
                  <c:v>0.15305879552487503</c:v>
                </c:pt>
                <c:pt idx="7">
                  <c:v>0.15305879552487503</c:v>
                </c:pt>
                <c:pt idx="8">
                  <c:v>0.15305879552487503</c:v>
                </c:pt>
                <c:pt idx="9">
                  <c:v>0.15305879552487503</c:v>
                </c:pt>
                <c:pt idx="10">
                  <c:v>0.15305879552487503</c:v>
                </c:pt>
                <c:pt idx="11">
                  <c:v>0.15305879552487503</c:v>
                </c:pt>
                <c:pt idx="12">
                  <c:v>0.15305879552487503</c:v>
                </c:pt>
                <c:pt idx="13">
                  <c:v>0.15329683408712308</c:v>
                </c:pt>
                <c:pt idx="14">
                  <c:v>0.15353487264936902</c:v>
                </c:pt>
                <c:pt idx="15">
                  <c:v>0.15377291121161599</c:v>
                </c:pt>
                <c:pt idx="16">
                  <c:v>0.15401094977386304</c:v>
                </c:pt>
                <c:pt idx="17">
                  <c:v>0.15401094977386304</c:v>
                </c:pt>
                <c:pt idx="18">
                  <c:v>0.15401094977386304</c:v>
                </c:pt>
                <c:pt idx="19">
                  <c:v>0.15424898833611006</c:v>
                </c:pt>
                <c:pt idx="20">
                  <c:v>0.15448702689835803</c:v>
                </c:pt>
                <c:pt idx="21">
                  <c:v>0.15472506546060502</c:v>
                </c:pt>
                <c:pt idx="22">
                  <c:v>0.15496310402285204</c:v>
                </c:pt>
                <c:pt idx="23">
                  <c:v>0.15520114258509907</c:v>
                </c:pt>
                <c:pt idx="24">
                  <c:v>0.15543918114734709</c:v>
                </c:pt>
                <c:pt idx="25">
                  <c:v>0.15543918114734709</c:v>
                </c:pt>
                <c:pt idx="26">
                  <c:v>0.15543918114734709</c:v>
                </c:pt>
                <c:pt idx="27">
                  <c:v>0.15543918114734709</c:v>
                </c:pt>
                <c:pt idx="28">
                  <c:v>0.155677219709593</c:v>
                </c:pt>
                <c:pt idx="29">
                  <c:v>0.15591525827184005</c:v>
                </c:pt>
                <c:pt idx="30">
                  <c:v>0.15615329683408702</c:v>
                </c:pt>
                <c:pt idx="31">
                  <c:v>0.15639133539633407</c:v>
                </c:pt>
                <c:pt idx="43">
                  <c:v>0.16210426089026403</c:v>
                </c:pt>
                <c:pt idx="52">
                  <c:v>0.1673411092597</c:v>
                </c:pt>
                <c:pt idx="57">
                  <c:v>0.17067364913115898</c:v>
                </c:pt>
                <c:pt idx="59">
                  <c:v>0.17305403475363001</c:v>
                </c:pt>
                <c:pt idx="99">
                  <c:v>0.21066412758866901</c:v>
                </c:pt>
                <c:pt idx="153">
                  <c:v>0.23542013806236606</c:v>
                </c:pt>
                <c:pt idx="192">
                  <c:v>0.24541775767674404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>
              <a:noFill/>
            </a:ln>
          </c:spPr>
        </c:hiLowLines>
        <c:smooth val="0"/>
        <c:axId val="170174664"/>
        <c:axId val="170174272"/>
      </c:lineChart>
      <c:catAx>
        <c:axId val="170174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Время, ч</a:t>
                </a:r>
              </a:p>
            </c:rich>
          </c:tx>
          <c:layout/>
          <c:overlay val="0"/>
        </c:title>
        <c:numFmt formatCode="0.0" sourceLinked="1"/>
        <c:majorTickMark val="none"/>
        <c:minorTickMark val="none"/>
        <c:tickLblPos val="nextTo"/>
        <c:crossAx val="170174272"/>
        <c:crossesAt val="0"/>
        <c:auto val="1"/>
        <c:lblAlgn val="ctr"/>
        <c:lblOffset val="100"/>
        <c:noMultiLvlLbl val="0"/>
      </c:catAx>
      <c:valAx>
        <c:axId val="170174272"/>
        <c:scaling>
          <c:orientation val="minMax"/>
          <c:max val="0.26"/>
          <c:min val="0.15000000000000002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Влажность, %</a:t>
                </a:r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crossAx val="170174664"/>
        <c:crosses val="autoZero"/>
        <c:crossBetween val="between"/>
        <c:majorUnit val="2.0000000000000004E-2"/>
      </c:valAx>
    </c:plotArea>
    <c:legend>
      <c:legendPos val="r"/>
      <c:layout/>
      <c:overlay val="0"/>
    </c:legend>
    <c:plotVisOnly val="1"/>
    <c:dispBlanksAs val="span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Супесчаный грунт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689133925667810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3674899616224105E-2"/>
          <c:y val="0.15221949451983008"/>
          <c:w val="0.79356013919524082"/>
          <c:h val="0.63669499682184916"/>
        </c:manualLayout>
      </c:layout>
      <c:scatterChart>
        <c:scatterStyle val="smoothMarker"/>
        <c:varyColors val="0"/>
        <c:ser>
          <c:idx val="0"/>
          <c:order val="0"/>
          <c:tx>
            <c:v>0,98</c:v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xVal>
            <c:numRef>
              <c:f>'Водон-ие супесь - В ОТЧЕТ'!$D$11:$AA$11</c:f>
              <c:numCache>
                <c:formatCode>0.0</c:formatCode>
                <c:ptCount val="24"/>
                <c:pt idx="0">
                  <c:v>0</c:v>
                </c:pt>
                <c:pt idx="1">
                  <c:v>0.42000000000000004</c:v>
                </c:pt>
                <c:pt idx="2">
                  <c:v>0.85000000000000109</c:v>
                </c:pt>
                <c:pt idx="3">
                  <c:v>1.3</c:v>
                </c:pt>
                <c:pt idx="4">
                  <c:v>1.85</c:v>
                </c:pt>
                <c:pt idx="5">
                  <c:v>2.2999999999999998</c:v>
                </c:pt>
                <c:pt idx="6">
                  <c:v>3.3</c:v>
                </c:pt>
                <c:pt idx="7">
                  <c:v>4.3</c:v>
                </c:pt>
                <c:pt idx="8">
                  <c:v>5.5</c:v>
                </c:pt>
                <c:pt idx="9">
                  <c:v>6.3</c:v>
                </c:pt>
                <c:pt idx="10">
                  <c:v>7.3</c:v>
                </c:pt>
                <c:pt idx="11">
                  <c:v>8.8000000000000007</c:v>
                </c:pt>
                <c:pt idx="12">
                  <c:v>11.3</c:v>
                </c:pt>
                <c:pt idx="13">
                  <c:v>14.3</c:v>
                </c:pt>
                <c:pt idx="14">
                  <c:v>22.5</c:v>
                </c:pt>
                <c:pt idx="15">
                  <c:v>25.3</c:v>
                </c:pt>
                <c:pt idx="16">
                  <c:v>29.3</c:v>
                </c:pt>
                <c:pt idx="17">
                  <c:v>32</c:v>
                </c:pt>
                <c:pt idx="18">
                  <c:v>47.3</c:v>
                </c:pt>
                <c:pt idx="19">
                  <c:v>52.3</c:v>
                </c:pt>
                <c:pt idx="20">
                  <c:v>56.3</c:v>
                </c:pt>
                <c:pt idx="21">
                  <c:v>71.3</c:v>
                </c:pt>
                <c:pt idx="22">
                  <c:v>76.5</c:v>
                </c:pt>
                <c:pt idx="23">
                  <c:v>101.3</c:v>
                </c:pt>
              </c:numCache>
            </c:numRef>
          </c:xVal>
          <c:yVal>
            <c:numRef>
              <c:f>'Водон-ие супесь - В ОТЧЕТ'!$D$12:$AA$12</c:f>
              <c:numCache>
                <c:formatCode>0.0%</c:formatCode>
                <c:ptCount val="24"/>
                <c:pt idx="0">
                  <c:v>0.118084611808461</c:v>
                </c:pt>
                <c:pt idx="1">
                  <c:v>0.119479311947931</c:v>
                </c:pt>
                <c:pt idx="2">
                  <c:v>0.12087401208740101</c:v>
                </c:pt>
                <c:pt idx="3">
                  <c:v>0.12273361227336102</c:v>
                </c:pt>
                <c:pt idx="4">
                  <c:v>0.12412831241283101</c:v>
                </c:pt>
                <c:pt idx="5">
                  <c:v>0.125058112505811</c:v>
                </c:pt>
                <c:pt idx="6">
                  <c:v>0.12738261273826099</c:v>
                </c:pt>
                <c:pt idx="7">
                  <c:v>0.12831241283124104</c:v>
                </c:pt>
                <c:pt idx="8">
                  <c:v>0.13017201301720099</c:v>
                </c:pt>
                <c:pt idx="9">
                  <c:v>0.13110181311018099</c:v>
                </c:pt>
                <c:pt idx="10">
                  <c:v>0.13203161320316098</c:v>
                </c:pt>
                <c:pt idx="11">
                  <c:v>0.13342631334263103</c:v>
                </c:pt>
                <c:pt idx="12">
                  <c:v>0.13528591352859101</c:v>
                </c:pt>
                <c:pt idx="13">
                  <c:v>0.13761041376104102</c:v>
                </c:pt>
                <c:pt idx="14">
                  <c:v>0.14179451417945102</c:v>
                </c:pt>
                <c:pt idx="15">
                  <c:v>0.14272431427243104</c:v>
                </c:pt>
                <c:pt idx="16">
                  <c:v>0.14411901441190103</c:v>
                </c:pt>
                <c:pt idx="17">
                  <c:v>0.14504881450488102</c:v>
                </c:pt>
                <c:pt idx="18">
                  <c:v>0.14783821478382103</c:v>
                </c:pt>
                <c:pt idx="19">
                  <c:v>0.14830311483031103</c:v>
                </c:pt>
                <c:pt idx="20">
                  <c:v>0.14876801487680105</c:v>
                </c:pt>
                <c:pt idx="21">
                  <c:v>0.15062761506276101</c:v>
                </c:pt>
                <c:pt idx="22">
                  <c:v>0.15062761506276101</c:v>
                </c:pt>
                <c:pt idx="23">
                  <c:v>0.15086006508600602</c:v>
                </c:pt>
              </c:numCache>
            </c:numRef>
          </c:yVal>
          <c:smooth val="1"/>
        </c:ser>
        <c:ser>
          <c:idx val="1"/>
          <c:order val="1"/>
          <c:tx>
            <c:v>1,01</c:v>
          </c:tx>
          <c:marker>
            <c:symbol val="none"/>
          </c:marker>
          <c:xVal>
            <c:numRef>
              <c:f>'Водон-ие супесь - В ОТЧЕТ'!$D$11:$AA$11</c:f>
              <c:numCache>
                <c:formatCode>0.0</c:formatCode>
                <c:ptCount val="24"/>
                <c:pt idx="0">
                  <c:v>0</c:v>
                </c:pt>
                <c:pt idx="1">
                  <c:v>0.42000000000000004</c:v>
                </c:pt>
                <c:pt idx="2">
                  <c:v>0.85000000000000109</c:v>
                </c:pt>
                <c:pt idx="3">
                  <c:v>1.3</c:v>
                </c:pt>
                <c:pt idx="4">
                  <c:v>1.85</c:v>
                </c:pt>
                <c:pt idx="5">
                  <c:v>2.2999999999999998</c:v>
                </c:pt>
                <c:pt idx="6">
                  <c:v>3.3</c:v>
                </c:pt>
                <c:pt idx="7">
                  <c:v>4.3</c:v>
                </c:pt>
                <c:pt idx="8">
                  <c:v>5.5</c:v>
                </c:pt>
                <c:pt idx="9">
                  <c:v>6.3</c:v>
                </c:pt>
                <c:pt idx="10">
                  <c:v>7.3</c:v>
                </c:pt>
                <c:pt idx="11">
                  <c:v>8.8000000000000007</c:v>
                </c:pt>
                <c:pt idx="12">
                  <c:v>11.3</c:v>
                </c:pt>
                <c:pt idx="13">
                  <c:v>14.3</c:v>
                </c:pt>
                <c:pt idx="14">
                  <c:v>22.5</c:v>
                </c:pt>
                <c:pt idx="15">
                  <c:v>25.3</c:v>
                </c:pt>
                <c:pt idx="16">
                  <c:v>29.3</c:v>
                </c:pt>
                <c:pt idx="17">
                  <c:v>32</c:v>
                </c:pt>
                <c:pt idx="18">
                  <c:v>47.3</c:v>
                </c:pt>
                <c:pt idx="19">
                  <c:v>52.3</c:v>
                </c:pt>
                <c:pt idx="20">
                  <c:v>56.3</c:v>
                </c:pt>
                <c:pt idx="21">
                  <c:v>71.3</c:v>
                </c:pt>
                <c:pt idx="22">
                  <c:v>76.5</c:v>
                </c:pt>
                <c:pt idx="23">
                  <c:v>101.3</c:v>
                </c:pt>
              </c:numCache>
            </c:numRef>
          </c:xVal>
          <c:yVal>
            <c:numRef>
              <c:f>'Водон-ие супесь - В ОТЧЕТ'!$D$13:$AA$13</c:f>
              <c:numCache>
                <c:formatCode>0.0%</c:formatCode>
                <c:ptCount val="24"/>
                <c:pt idx="0">
                  <c:v>0.11811201445347801</c:v>
                </c:pt>
                <c:pt idx="1">
                  <c:v>0.11856368563685601</c:v>
                </c:pt>
                <c:pt idx="2">
                  <c:v>0.11924119241192402</c:v>
                </c:pt>
                <c:pt idx="3">
                  <c:v>0.11991869918699199</c:v>
                </c:pt>
                <c:pt idx="4">
                  <c:v>0.12059620596206003</c:v>
                </c:pt>
                <c:pt idx="5">
                  <c:v>0.12127371273712702</c:v>
                </c:pt>
                <c:pt idx="6">
                  <c:v>0.12195121951219499</c:v>
                </c:pt>
                <c:pt idx="7">
                  <c:v>0.12262872628726303</c:v>
                </c:pt>
                <c:pt idx="8">
                  <c:v>0.12398373983739799</c:v>
                </c:pt>
                <c:pt idx="9">
                  <c:v>0.124435411020777</c:v>
                </c:pt>
                <c:pt idx="10">
                  <c:v>0.12579042457091202</c:v>
                </c:pt>
                <c:pt idx="11">
                  <c:v>0.12691960252935902</c:v>
                </c:pt>
                <c:pt idx="12">
                  <c:v>0.12917795844625099</c:v>
                </c:pt>
                <c:pt idx="13">
                  <c:v>0.13143631436314401</c:v>
                </c:pt>
                <c:pt idx="14">
                  <c:v>0.13595302619692903</c:v>
                </c:pt>
                <c:pt idx="15">
                  <c:v>0.13708220415537503</c:v>
                </c:pt>
                <c:pt idx="16">
                  <c:v>0.13934056007226703</c:v>
                </c:pt>
                <c:pt idx="17">
                  <c:v>0.14046973803071403</c:v>
                </c:pt>
                <c:pt idx="18">
                  <c:v>0.14385727190605199</c:v>
                </c:pt>
                <c:pt idx="19">
                  <c:v>0.14430894308943104</c:v>
                </c:pt>
                <c:pt idx="20">
                  <c:v>0.14498644986449907</c:v>
                </c:pt>
                <c:pt idx="21">
                  <c:v>0.14814814814814803</c:v>
                </c:pt>
                <c:pt idx="22">
                  <c:v>0.14859981933152702</c:v>
                </c:pt>
                <c:pt idx="23">
                  <c:v>0.14882565492321598</c:v>
                </c:pt>
              </c:numCache>
            </c:numRef>
          </c:yVal>
          <c:smooth val="1"/>
        </c:ser>
        <c:ser>
          <c:idx val="2"/>
          <c:order val="2"/>
          <c:tx>
            <c:v>1,04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'Водон-ие супесь - В ОТЧЕТ'!$D$11:$AA$11</c:f>
              <c:numCache>
                <c:formatCode>0.0</c:formatCode>
                <c:ptCount val="24"/>
                <c:pt idx="0">
                  <c:v>0</c:v>
                </c:pt>
                <c:pt idx="1">
                  <c:v>0.42000000000000004</c:v>
                </c:pt>
                <c:pt idx="2">
                  <c:v>0.85000000000000109</c:v>
                </c:pt>
                <c:pt idx="3">
                  <c:v>1.3</c:v>
                </c:pt>
                <c:pt idx="4">
                  <c:v>1.85</c:v>
                </c:pt>
                <c:pt idx="5">
                  <c:v>2.2999999999999998</c:v>
                </c:pt>
                <c:pt idx="6">
                  <c:v>3.3</c:v>
                </c:pt>
                <c:pt idx="7">
                  <c:v>4.3</c:v>
                </c:pt>
                <c:pt idx="8">
                  <c:v>5.5</c:v>
                </c:pt>
                <c:pt idx="9">
                  <c:v>6.3</c:v>
                </c:pt>
                <c:pt idx="10">
                  <c:v>7.3</c:v>
                </c:pt>
                <c:pt idx="11">
                  <c:v>8.8000000000000007</c:v>
                </c:pt>
                <c:pt idx="12">
                  <c:v>11.3</c:v>
                </c:pt>
                <c:pt idx="13">
                  <c:v>14.3</c:v>
                </c:pt>
                <c:pt idx="14">
                  <c:v>22.5</c:v>
                </c:pt>
                <c:pt idx="15">
                  <c:v>25.3</c:v>
                </c:pt>
                <c:pt idx="16">
                  <c:v>29.3</c:v>
                </c:pt>
                <c:pt idx="17">
                  <c:v>32</c:v>
                </c:pt>
                <c:pt idx="18">
                  <c:v>47.3</c:v>
                </c:pt>
                <c:pt idx="19">
                  <c:v>52.3</c:v>
                </c:pt>
                <c:pt idx="20">
                  <c:v>56.3</c:v>
                </c:pt>
                <c:pt idx="21">
                  <c:v>71.3</c:v>
                </c:pt>
                <c:pt idx="22">
                  <c:v>76.5</c:v>
                </c:pt>
                <c:pt idx="23">
                  <c:v>101.3</c:v>
                </c:pt>
              </c:numCache>
            </c:numRef>
          </c:xVal>
          <c:yVal>
            <c:numRef>
              <c:f>'Водон-ие супесь - В ОТЧЕТ'!$D$14:$AA$14</c:f>
              <c:numCache>
                <c:formatCode>0.0%</c:formatCode>
                <c:ptCount val="24"/>
                <c:pt idx="0">
                  <c:v>0.118058592041976</c:v>
                </c:pt>
                <c:pt idx="1">
                  <c:v>0.11893310013117601</c:v>
                </c:pt>
                <c:pt idx="2">
                  <c:v>0.11893310013117601</c:v>
                </c:pt>
                <c:pt idx="3">
                  <c:v>0.11893310013117601</c:v>
                </c:pt>
                <c:pt idx="4">
                  <c:v>0.11893310013117601</c:v>
                </c:pt>
                <c:pt idx="5">
                  <c:v>0.11893310013117601</c:v>
                </c:pt>
                <c:pt idx="6">
                  <c:v>0.11893310013117601</c:v>
                </c:pt>
                <c:pt idx="7">
                  <c:v>0.11937035417577599</c:v>
                </c:pt>
                <c:pt idx="8">
                  <c:v>0.11980760822037599</c:v>
                </c:pt>
                <c:pt idx="9">
                  <c:v>0.11980760822037599</c:v>
                </c:pt>
                <c:pt idx="10">
                  <c:v>0.11980760822037599</c:v>
                </c:pt>
                <c:pt idx="11">
                  <c:v>0.120682116309576</c:v>
                </c:pt>
                <c:pt idx="12">
                  <c:v>0.120682116309576</c:v>
                </c:pt>
                <c:pt idx="13">
                  <c:v>0.12199387844337602</c:v>
                </c:pt>
                <c:pt idx="14">
                  <c:v>0.12418014866637501</c:v>
                </c:pt>
                <c:pt idx="15">
                  <c:v>0.12505465675557498</c:v>
                </c:pt>
                <c:pt idx="16">
                  <c:v>0.12592916484477501</c:v>
                </c:pt>
                <c:pt idx="17">
                  <c:v>0.12680367293397496</c:v>
                </c:pt>
                <c:pt idx="18">
                  <c:v>0.132487975513773</c:v>
                </c:pt>
                <c:pt idx="19">
                  <c:v>0.134674245736773</c:v>
                </c:pt>
                <c:pt idx="20">
                  <c:v>0.13576738084827306</c:v>
                </c:pt>
                <c:pt idx="21">
                  <c:v>0.13839090511587201</c:v>
                </c:pt>
                <c:pt idx="22">
                  <c:v>0.13948404022737204</c:v>
                </c:pt>
                <c:pt idx="23">
                  <c:v>0.13970266724967198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77800"/>
        <c:axId val="170178192"/>
      </c:scatterChart>
      <c:valAx>
        <c:axId val="170177800"/>
        <c:scaling>
          <c:orientation val="minMax"/>
          <c:max val="102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Время, ч</a:t>
                </a:r>
              </a:p>
            </c:rich>
          </c:tx>
          <c:layout>
            <c:manualLayout>
              <c:xMode val="edge"/>
              <c:yMode val="edge"/>
              <c:x val="0.44117707022424507"/>
              <c:y val="0.91882838466531602"/>
            </c:manualLayout>
          </c:layout>
          <c:overlay val="0"/>
        </c:title>
        <c:numFmt formatCode="#,##0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170178192"/>
        <c:crossesAt val="0"/>
        <c:crossBetween val="midCat"/>
        <c:majorUnit val="5"/>
      </c:valAx>
      <c:valAx>
        <c:axId val="170178192"/>
        <c:scaling>
          <c:orientation val="minMax"/>
          <c:max val="0.16"/>
          <c:min val="0.11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Влажность, %</a:t>
                </a:r>
              </a:p>
            </c:rich>
          </c:tx>
          <c:layout>
            <c:manualLayout>
              <c:xMode val="edge"/>
              <c:yMode val="edge"/>
              <c:x val="0"/>
              <c:y val="0.28945494830060708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crossAx val="170177800"/>
        <c:crosses val="autoZero"/>
        <c:crossBetween val="midCat"/>
        <c:majorUnit val="1.0000000000000002E-2"/>
      </c:valAx>
    </c:plotArea>
    <c:legend>
      <c:legendPos val="r"/>
      <c:layout/>
      <c:overlay val="0"/>
    </c:legend>
    <c:plotVisOnly val="1"/>
    <c:dispBlanksAs val="span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График деформирования образцов несвязных ДСМ</a:t>
            </a:r>
          </a:p>
        </c:rich>
      </c:tx>
      <c:layout>
        <c:manualLayout>
          <c:xMode val="edge"/>
          <c:yMode val="edge"/>
          <c:x val="0.2773380277968610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9582122285049915E-2"/>
          <c:y val="7.8498293515358405E-2"/>
          <c:w val="0.8980980816995191"/>
          <c:h val="0.70444717224035203"/>
        </c:manualLayout>
      </c:layout>
      <c:scatterChart>
        <c:scatterStyle val="smoothMarker"/>
        <c:varyColors val="0"/>
        <c:ser>
          <c:idx val="0"/>
          <c:order val="0"/>
          <c:tx>
            <c:v>ГПС С1</c:v>
          </c:tx>
          <c:spPr>
            <a:ln w="38100">
              <a:solidFill>
                <a:srgbClr val="FFFF00"/>
              </a:solidFill>
              <a:prstDash val="solid"/>
            </a:ln>
          </c:spPr>
          <c:marker>
            <c:symbol val="none"/>
          </c:marker>
          <c:xVal>
            <c:numRef>
              <c:f>'7 ГПС С1'!$B$29:$B$47</c:f>
              <c:numCache>
                <c:formatCode>General</c:formatCode>
                <c:ptCount val="19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45000</c:v>
                </c:pt>
                <c:pt idx="4">
                  <c:v>60000</c:v>
                </c:pt>
                <c:pt idx="5">
                  <c:v>75000</c:v>
                </c:pt>
                <c:pt idx="6">
                  <c:v>90000</c:v>
                </c:pt>
                <c:pt idx="7">
                  <c:v>105000</c:v>
                </c:pt>
                <c:pt idx="8">
                  <c:v>120000</c:v>
                </c:pt>
                <c:pt idx="9">
                  <c:v>135000</c:v>
                </c:pt>
                <c:pt idx="10">
                  <c:v>150000</c:v>
                </c:pt>
                <c:pt idx="11">
                  <c:v>225000</c:v>
                </c:pt>
                <c:pt idx="12">
                  <c:v>300000</c:v>
                </c:pt>
                <c:pt idx="13">
                  <c:v>375000</c:v>
                </c:pt>
                <c:pt idx="14">
                  <c:v>450000</c:v>
                </c:pt>
                <c:pt idx="15">
                  <c:v>525000</c:v>
                </c:pt>
                <c:pt idx="16">
                  <c:v>600000</c:v>
                </c:pt>
                <c:pt idx="17">
                  <c:v>675000</c:v>
                </c:pt>
                <c:pt idx="18">
                  <c:v>750000</c:v>
                </c:pt>
              </c:numCache>
            </c:numRef>
          </c:xVal>
          <c:yVal>
            <c:numRef>
              <c:f>'7 ГПС С1'!$C$29:$C$47</c:f>
              <c:numCache>
                <c:formatCode>General</c:formatCode>
                <c:ptCount val="19"/>
                <c:pt idx="0">
                  <c:v>0</c:v>
                </c:pt>
                <c:pt idx="1">
                  <c:v>2.7</c:v>
                </c:pt>
                <c:pt idx="2">
                  <c:v>3.3499999999999996</c:v>
                </c:pt>
                <c:pt idx="3">
                  <c:v>3.7</c:v>
                </c:pt>
                <c:pt idx="4">
                  <c:v>3.9699999999999998</c:v>
                </c:pt>
                <c:pt idx="5">
                  <c:v>4.2</c:v>
                </c:pt>
                <c:pt idx="6">
                  <c:v>4.4000000000000004</c:v>
                </c:pt>
                <c:pt idx="7">
                  <c:v>4.55</c:v>
                </c:pt>
                <c:pt idx="8">
                  <c:v>4.7</c:v>
                </c:pt>
                <c:pt idx="9">
                  <c:v>4.8</c:v>
                </c:pt>
                <c:pt idx="10">
                  <c:v>4.9000000000000004</c:v>
                </c:pt>
                <c:pt idx="11">
                  <c:v>5.26</c:v>
                </c:pt>
                <c:pt idx="12">
                  <c:v>5.5</c:v>
                </c:pt>
                <c:pt idx="13">
                  <c:v>5.7</c:v>
                </c:pt>
                <c:pt idx="14">
                  <c:v>5.83</c:v>
                </c:pt>
                <c:pt idx="15">
                  <c:v>5.94</c:v>
                </c:pt>
                <c:pt idx="16">
                  <c:v>6.04</c:v>
                </c:pt>
                <c:pt idx="17">
                  <c:v>6.1199999999999966</c:v>
                </c:pt>
                <c:pt idx="18">
                  <c:v>6.1899999999999986</c:v>
                </c:pt>
              </c:numCache>
            </c:numRef>
          </c:yVal>
          <c:smooth val="1"/>
        </c:ser>
        <c:ser>
          <c:idx val="1"/>
          <c:order val="1"/>
          <c:tx>
            <c:v>ЩПС С5</c:v>
          </c:tx>
          <c:spPr>
            <a:ln>
              <a:solidFill>
                <a:srgbClr val="0000FF"/>
              </a:solidFill>
            </a:ln>
          </c:spPr>
          <c:marker>
            <c:symbol val="none"/>
          </c:marker>
          <c:xVal>
            <c:numRef>
              <c:f>'5 ЩПС С5'!$B$27:$B$45</c:f>
              <c:numCache>
                <c:formatCode>General</c:formatCode>
                <c:ptCount val="19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45000</c:v>
                </c:pt>
                <c:pt idx="4">
                  <c:v>60000</c:v>
                </c:pt>
                <c:pt idx="5">
                  <c:v>75000</c:v>
                </c:pt>
                <c:pt idx="6">
                  <c:v>90000</c:v>
                </c:pt>
                <c:pt idx="7">
                  <c:v>105000</c:v>
                </c:pt>
                <c:pt idx="8">
                  <c:v>120000</c:v>
                </c:pt>
                <c:pt idx="9">
                  <c:v>135000</c:v>
                </c:pt>
                <c:pt idx="10">
                  <c:v>150000</c:v>
                </c:pt>
                <c:pt idx="11">
                  <c:v>225000</c:v>
                </c:pt>
                <c:pt idx="12">
                  <c:v>300000</c:v>
                </c:pt>
                <c:pt idx="13">
                  <c:v>375000</c:v>
                </c:pt>
                <c:pt idx="14">
                  <c:v>450000</c:v>
                </c:pt>
                <c:pt idx="15">
                  <c:v>525000</c:v>
                </c:pt>
                <c:pt idx="16">
                  <c:v>600000</c:v>
                </c:pt>
                <c:pt idx="17">
                  <c:v>675000</c:v>
                </c:pt>
                <c:pt idx="18">
                  <c:v>750000</c:v>
                </c:pt>
              </c:numCache>
            </c:numRef>
          </c:xVal>
          <c:yVal>
            <c:numRef>
              <c:f>'5 ЩПС С5'!$C$27:$C$45</c:f>
              <c:numCache>
                <c:formatCode>General</c:formatCode>
                <c:ptCount val="19"/>
                <c:pt idx="0">
                  <c:v>0</c:v>
                </c:pt>
                <c:pt idx="1">
                  <c:v>0.45</c:v>
                </c:pt>
                <c:pt idx="2">
                  <c:v>0.67000000000000015</c:v>
                </c:pt>
                <c:pt idx="3">
                  <c:v>0.84000000000000008</c:v>
                </c:pt>
                <c:pt idx="4">
                  <c:v>0.97000000000000008</c:v>
                </c:pt>
                <c:pt idx="5">
                  <c:v>1.095</c:v>
                </c:pt>
                <c:pt idx="6">
                  <c:v>1.1850000000000001</c:v>
                </c:pt>
                <c:pt idx="7">
                  <c:v>1.28</c:v>
                </c:pt>
                <c:pt idx="8">
                  <c:v>1.35</c:v>
                </c:pt>
                <c:pt idx="9">
                  <c:v>1.4</c:v>
                </c:pt>
                <c:pt idx="10">
                  <c:v>1.45</c:v>
                </c:pt>
                <c:pt idx="11">
                  <c:v>1.6900000000000002</c:v>
                </c:pt>
                <c:pt idx="12">
                  <c:v>1.87</c:v>
                </c:pt>
                <c:pt idx="13">
                  <c:v>2.0499999999999998</c:v>
                </c:pt>
                <c:pt idx="14">
                  <c:v>2.1800000000000002</c:v>
                </c:pt>
                <c:pt idx="15">
                  <c:v>2.25</c:v>
                </c:pt>
                <c:pt idx="16">
                  <c:v>2.2999999999999998</c:v>
                </c:pt>
                <c:pt idx="17">
                  <c:v>2.34</c:v>
                </c:pt>
                <c:pt idx="18">
                  <c:v>2.3699999999999997</c:v>
                </c:pt>
              </c:numCache>
            </c:numRef>
          </c:yVal>
          <c:smooth val="1"/>
        </c:ser>
        <c:ser>
          <c:idx val="2"/>
          <c:order val="2"/>
          <c:tx>
            <c:v>ЩГПС С1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'1 ЩГПС С1'!$B$3:$B$17</c:f>
              <c:numCache>
                <c:formatCode>General</c:formatCode>
                <c:ptCount val="15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60000</c:v>
                </c:pt>
                <c:pt idx="4">
                  <c:v>90000</c:v>
                </c:pt>
                <c:pt idx="5">
                  <c:v>120000</c:v>
                </c:pt>
                <c:pt idx="6">
                  <c:v>150000</c:v>
                </c:pt>
                <c:pt idx="7">
                  <c:v>225000</c:v>
                </c:pt>
                <c:pt idx="8">
                  <c:v>300000</c:v>
                </c:pt>
                <c:pt idx="9">
                  <c:v>375000</c:v>
                </c:pt>
                <c:pt idx="10">
                  <c:v>450000</c:v>
                </c:pt>
                <c:pt idx="11">
                  <c:v>525000</c:v>
                </c:pt>
                <c:pt idx="12">
                  <c:v>600000</c:v>
                </c:pt>
                <c:pt idx="13">
                  <c:v>675000</c:v>
                </c:pt>
                <c:pt idx="14">
                  <c:v>750000</c:v>
                </c:pt>
              </c:numCache>
            </c:numRef>
          </c:xVal>
          <c:yVal>
            <c:numRef>
              <c:f>'1 ЩГПС С1'!$C$3:$C$17</c:f>
              <c:numCache>
                <c:formatCode>General</c:formatCode>
                <c:ptCount val="15"/>
                <c:pt idx="0">
                  <c:v>0</c:v>
                </c:pt>
                <c:pt idx="1">
                  <c:v>1.5</c:v>
                </c:pt>
                <c:pt idx="2">
                  <c:v>2.12</c:v>
                </c:pt>
                <c:pt idx="3">
                  <c:v>2.6</c:v>
                </c:pt>
                <c:pt idx="4">
                  <c:v>2.9499999999999997</c:v>
                </c:pt>
                <c:pt idx="5">
                  <c:v>3.2</c:v>
                </c:pt>
                <c:pt idx="6">
                  <c:v>3.3699999999999997</c:v>
                </c:pt>
                <c:pt idx="7">
                  <c:v>3.77</c:v>
                </c:pt>
                <c:pt idx="8">
                  <c:v>4</c:v>
                </c:pt>
                <c:pt idx="9">
                  <c:v>4.18</c:v>
                </c:pt>
                <c:pt idx="10">
                  <c:v>4.3</c:v>
                </c:pt>
                <c:pt idx="11">
                  <c:v>4.4000000000000004</c:v>
                </c:pt>
                <c:pt idx="12">
                  <c:v>4.4800000000000004</c:v>
                </c:pt>
                <c:pt idx="13">
                  <c:v>4.54</c:v>
                </c:pt>
                <c:pt idx="14">
                  <c:v>4.59</c:v>
                </c:pt>
              </c:numCache>
            </c:numRef>
          </c:yVal>
          <c:smooth val="1"/>
        </c:ser>
        <c:ser>
          <c:idx val="3"/>
          <c:order val="3"/>
          <c:tx>
            <c:v>Двойная заклинка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[1]Лист1!$B$64:$B$78</c:f>
              <c:numCache>
                <c:formatCode>General</c:formatCode>
                <c:ptCount val="15"/>
                <c:pt idx="0">
                  <c:v>0</c:v>
                </c:pt>
                <c:pt idx="1">
                  <c:v>15000</c:v>
                </c:pt>
                <c:pt idx="2">
                  <c:v>30000</c:v>
                </c:pt>
                <c:pt idx="3">
                  <c:v>60000</c:v>
                </c:pt>
                <c:pt idx="4">
                  <c:v>90000</c:v>
                </c:pt>
                <c:pt idx="5">
                  <c:v>120000</c:v>
                </c:pt>
                <c:pt idx="6">
                  <c:v>150000</c:v>
                </c:pt>
                <c:pt idx="7">
                  <c:v>225000</c:v>
                </c:pt>
                <c:pt idx="8">
                  <c:v>300000</c:v>
                </c:pt>
                <c:pt idx="9">
                  <c:v>375000</c:v>
                </c:pt>
                <c:pt idx="10">
                  <c:v>450000</c:v>
                </c:pt>
                <c:pt idx="11">
                  <c:v>525000</c:v>
                </c:pt>
                <c:pt idx="12">
                  <c:v>600000</c:v>
                </c:pt>
                <c:pt idx="13">
                  <c:v>675000</c:v>
                </c:pt>
                <c:pt idx="14">
                  <c:v>750000</c:v>
                </c:pt>
              </c:numCache>
            </c:numRef>
          </c:xVal>
          <c:yVal>
            <c:numRef>
              <c:f>[1]Лист1!$C$64:$C$78</c:f>
              <c:numCache>
                <c:formatCode>General</c:formatCode>
                <c:ptCount val="15"/>
                <c:pt idx="0">
                  <c:v>0</c:v>
                </c:pt>
                <c:pt idx="1">
                  <c:v>0.45</c:v>
                </c:pt>
                <c:pt idx="2">
                  <c:v>0.60000000000000009</c:v>
                </c:pt>
                <c:pt idx="3">
                  <c:v>0.68</c:v>
                </c:pt>
                <c:pt idx="4">
                  <c:v>0.72000000000000008</c:v>
                </c:pt>
                <c:pt idx="5">
                  <c:v>0.76000000000000012</c:v>
                </c:pt>
                <c:pt idx="6">
                  <c:v>0.78</c:v>
                </c:pt>
                <c:pt idx="7">
                  <c:v>0.83000000000000007</c:v>
                </c:pt>
                <c:pt idx="8">
                  <c:v>0.85000000000000009</c:v>
                </c:pt>
                <c:pt idx="9">
                  <c:v>0.87000000000000011</c:v>
                </c:pt>
                <c:pt idx="10">
                  <c:v>0.88</c:v>
                </c:pt>
                <c:pt idx="11">
                  <c:v>0.89</c:v>
                </c:pt>
                <c:pt idx="12">
                  <c:v>0.9</c:v>
                </c:pt>
                <c:pt idx="13">
                  <c:v>0.91</c:v>
                </c:pt>
                <c:pt idx="14">
                  <c:v>0.91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77016"/>
        <c:axId val="170176624"/>
      </c:scatterChart>
      <c:valAx>
        <c:axId val="170177016"/>
        <c:scaling>
          <c:orientation val="minMax"/>
          <c:max val="75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75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900" b="1" i="0" baseline="0">
                    <a:effectLst/>
                  </a:rPr>
                  <a:t>количество приложений нагрузки</a:t>
                </a:r>
                <a:endParaRPr lang="ru-RU" sz="900">
                  <a:effectLst/>
                </a:endParaRPr>
              </a:p>
            </c:rich>
          </c:tx>
          <c:layout>
            <c:manualLayout>
              <c:xMode val="edge"/>
              <c:yMode val="edge"/>
              <c:x val="0.3698825503355701"/>
              <c:y val="0.8499958085087272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6624"/>
        <c:crosses val="autoZero"/>
        <c:crossBetween val="midCat"/>
        <c:majorUnit val="75000"/>
      </c:valAx>
      <c:valAx>
        <c:axId val="170176624"/>
        <c:scaling>
          <c:orientation val="minMax"/>
          <c:max val="8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1000" b="1" i="0" baseline="0">
                    <a:effectLst/>
                  </a:rPr>
                  <a:t>деформация, мм</a:t>
                </a:r>
                <a:endParaRPr lang="ru-RU" sz="10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772676302786102E-3"/>
              <c:y val="0.261562512207781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7016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23292871109232205"/>
          <c:y val="0.9123640010778119"/>
          <c:w val="0.55763251070126285"/>
          <c:h val="7.2426873446902837E-2"/>
        </c:manualLayout>
      </c:layout>
      <c:overlay val="0"/>
    </c:legend>
    <c:plotVisOnly val="1"/>
    <c:dispBlanksAs val="gap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График деформирования образцов ЩПС, укрепленных минеральным вяжущим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2302846759539713E-2"/>
          <c:y val="0.11208044423551501"/>
          <c:w val="0.88537734706238591"/>
          <c:h val="0.72409713244799612"/>
        </c:manualLayout>
      </c:layout>
      <c:scatterChart>
        <c:scatterStyle val="smoothMarker"/>
        <c:varyColors val="0"/>
        <c:ser>
          <c:idx val="1"/>
          <c:order val="0"/>
          <c:tx>
            <c:v>ЩПС+5%цемента+ANT</c:v>
          </c:tx>
          <c:spPr>
            <a:ln>
              <a:solidFill>
                <a:srgbClr val="000080"/>
              </a:solidFill>
            </a:ln>
          </c:spPr>
          <c:marker>
            <c:symbol val="none"/>
          </c:marker>
          <c:xVal>
            <c:numRef>
              <c:f>'ЩПС+5%цемента'!$B$23:$B$38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'ЩПС+5%цемента'!$C$23:$C$38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3">
                  <c:v>0.13</c:v>
                </c:pt>
                <c:pt idx="15">
                  <c:v>0.18000000000000002</c:v>
                </c:pt>
              </c:numCache>
            </c:numRef>
          </c:yVal>
          <c:smooth val="1"/>
        </c:ser>
        <c:ser>
          <c:idx val="0"/>
          <c:order val="1"/>
          <c:tx>
            <c:v>ЩПС+5%цемента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'ЩПС+5%цемента'!$B$103:$B$118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'ЩПС+5%цемента'!$C$103:$C$118</c:f>
              <c:numCache>
                <c:formatCode>General</c:formatCode>
                <c:ptCount val="16"/>
                <c:pt idx="0">
                  <c:v>0</c:v>
                </c:pt>
                <c:pt idx="1">
                  <c:v>6.0000000000000005E-2</c:v>
                </c:pt>
                <c:pt idx="2">
                  <c:v>0.1</c:v>
                </c:pt>
                <c:pt idx="6">
                  <c:v>0.24000000000000002</c:v>
                </c:pt>
                <c:pt idx="10">
                  <c:v>0.32500000000000007</c:v>
                </c:pt>
                <c:pt idx="12">
                  <c:v>0.35000000000000003</c:v>
                </c:pt>
                <c:pt idx="15">
                  <c:v>0.37000000000000005</c:v>
                </c:pt>
              </c:numCache>
            </c:numRef>
          </c:yVal>
          <c:smooth val="1"/>
        </c:ser>
        <c:ser>
          <c:idx val="2"/>
          <c:order val="2"/>
          <c:tx>
            <c:v>ЩПС+3%цемента+ANT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'ЩПС+3%цемента'!$B$23:$B$38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'ЩПС+3%цемента'!$C$23:$C$38</c:f>
              <c:numCache>
                <c:formatCode>General</c:formatCode>
                <c:ptCount val="16"/>
                <c:pt idx="0">
                  <c:v>0</c:v>
                </c:pt>
                <c:pt idx="1">
                  <c:v>0.05</c:v>
                </c:pt>
                <c:pt idx="2">
                  <c:v>7.0000000000000007E-2</c:v>
                </c:pt>
                <c:pt idx="3">
                  <c:v>9.0000000000000011E-2</c:v>
                </c:pt>
                <c:pt idx="4">
                  <c:v>0.11</c:v>
                </c:pt>
                <c:pt idx="5">
                  <c:v>0.14000000000000001</c:v>
                </c:pt>
                <c:pt idx="6">
                  <c:v>0.17</c:v>
                </c:pt>
                <c:pt idx="7">
                  <c:v>0.19</c:v>
                </c:pt>
                <c:pt idx="8">
                  <c:v>0.21000000000000002</c:v>
                </c:pt>
                <c:pt idx="9">
                  <c:v>0.24000000000000002</c:v>
                </c:pt>
                <c:pt idx="10">
                  <c:v>0.25</c:v>
                </c:pt>
                <c:pt idx="11">
                  <c:v>0.27</c:v>
                </c:pt>
                <c:pt idx="12">
                  <c:v>0.29000000000000004</c:v>
                </c:pt>
                <c:pt idx="13">
                  <c:v>0.30000000000000004</c:v>
                </c:pt>
                <c:pt idx="14">
                  <c:v>0.30500000000000005</c:v>
                </c:pt>
                <c:pt idx="15">
                  <c:v>0.31000000000000005</c:v>
                </c:pt>
              </c:numCache>
            </c:numRef>
          </c:yVal>
          <c:smooth val="1"/>
        </c:ser>
        <c:ser>
          <c:idx val="3"/>
          <c:order val="3"/>
          <c:tx>
            <c:v>ЩПС+3%цемента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'ЩПС+3%цемента'!$B$103:$B$118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'ЩПС+3%цемента'!$C$103:$C$118</c:f>
              <c:numCache>
                <c:formatCode>General</c:formatCode>
                <c:ptCount val="16"/>
                <c:pt idx="0">
                  <c:v>0</c:v>
                </c:pt>
                <c:pt idx="1">
                  <c:v>0.1</c:v>
                </c:pt>
                <c:pt idx="2">
                  <c:v>0.17</c:v>
                </c:pt>
                <c:pt idx="3">
                  <c:v>0.23</c:v>
                </c:pt>
                <c:pt idx="4">
                  <c:v>0.29000000000000004</c:v>
                </c:pt>
                <c:pt idx="5">
                  <c:v>0.34</c:v>
                </c:pt>
                <c:pt idx="6">
                  <c:v>0.37500000000000006</c:v>
                </c:pt>
                <c:pt idx="7">
                  <c:v>0.42500000000000004</c:v>
                </c:pt>
                <c:pt idx="8">
                  <c:v>0.46</c:v>
                </c:pt>
                <c:pt idx="9">
                  <c:v>0.5</c:v>
                </c:pt>
                <c:pt idx="10">
                  <c:v>0.52</c:v>
                </c:pt>
                <c:pt idx="11">
                  <c:v>0.54500000000000004</c:v>
                </c:pt>
                <c:pt idx="12">
                  <c:v>0.57000000000000006</c:v>
                </c:pt>
                <c:pt idx="13">
                  <c:v>0.59</c:v>
                </c:pt>
                <c:pt idx="14">
                  <c:v>0.60000000000000009</c:v>
                </c:pt>
                <c:pt idx="15">
                  <c:v>0.6080000000000001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75840"/>
        <c:axId val="170175448"/>
      </c:scatterChart>
      <c:valAx>
        <c:axId val="170175840"/>
        <c:scaling>
          <c:orientation val="minMax"/>
          <c:max val="75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75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900" b="1" i="0" baseline="0">
                    <a:effectLst/>
                  </a:rPr>
                  <a:t>количество приложений нагрузки</a:t>
                </a:r>
                <a:endParaRPr lang="ru-RU" sz="900">
                  <a:effectLst/>
                </a:endParaRPr>
              </a:p>
            </c:rich>
          </c:tx>
          <c:layout>
            <c:manualLayout>
              <c:xMode val="edge"/>
              <c:yMode val="edge"/>
              <c:x val="0.37981550575408812"/>
              <c:y val="0.8973495710424259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5448"/>
        <c:crosses val="autoZero"/>
        <c:crossBetween val="midCat"/>
        <c:majorUnit val="75000"/>
      </c:valAx>
      <c:valAx>
        <c:axId val="170175448"/>
        <c:scaling>
          <c:orientation val="minMax"/>
          <c:max val="1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1000" b="1" i="0" baseline="0">
                    <a:effectLst/>
                  </a:rPr>
                  <a:t>деформация, мм</a:t>
                </a:r>
                <a:endParaRPr lang="ru-RU" sz="10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772676302786102E-3"/>
              <c:y val="0.261562512207781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5840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8.3812961841308306E-2"/>
          <c:y val="0.928924374192032"/>
          <c:w val="0.83237407631738314"/>
          <c:h val="7.1075625807968001E-2"/>
        </c:manualLayout>
      </c:layout>
      <c:overlay val="0"/>
    </c:legend>
    <c:plotVisOnly val="1"/>
    <c:dispBlanksAs val="span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График</a:t>
            </a:r>
            <a:r>
              <a:rPr lang="ru-RU" baseline="0"/>
              <a:t> деформирования ЩПС, укрепленной комплексным вяжущим</a:t>
            </a:r>
            <a:endParaRPr lang="ru-RU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3841308298001188E-2"/>
          <c:y val="0.11954316592524601"/>
          <c:w val="0.88383888552392498"/>
          <c:h val="0.69051495196702084"/>
        </c:manualLayout>
      </c:layout>
      <c:scatterChart>
        <c:scatterStyle val="smoothMarker"/>
        <c:varyColors val="0"/>
        <c:ser>
          <c:idx val="1"/>
          <c:order val="0"/>
          <c:tx>
            <c:v>ЩПС+5%цемента+3%БЭ</c:v>
          </c:tx>
          <c:spPr>
            <a:ln>
              <a:solidFill>
                <a:srgbClr val="000080"/>
              </a:solidFill>
            </a:ln>
          </c:spPr>
          <c:marker>
            <c:symbol val="none"/>
          </c:marker>
          <c:xVal>
            <c:numRef>
              <c:f>'ЩПС+БЭ'!$B$23:$B$38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'ЩПС+БЭ'!$C$23:$C$38</c:f>
              <c:numCache>
                <c:formatCode>General</c:formatCode>
                <c:ptCount val="16"/>
                <c:pt idx="0">
                  <c:v>0</c:v>
                </c:pt>
                <c:pt idx="1">
                  <c:v>0.15000000000000002</c:v>
                </c:pt>
                <c:pt idx="3">
                  <c:v>0.35000000000000003</c:v>
                </c:pt>
                <c:pt idx="5">
                  <c:v>0.5</c:v>
                </c:pt>
                <c:pt idx="9">
                  <c:v>0.60000000000000009</c:v>
                </c:pt>
                <c:pt idx="15">
                  <c:v>0.64000000000000012</c:v>
                </c:pt>
              </c:numCache>
            </c:numRef>
          </c:yVal>
          <c:smooth val="1"/>
        </c:ser>
        <c:ser>
          <c:idx val="0"/>
          <c:order val="1"/>
          <c:tx>
            <c:v>ЩПС+3%цемента+5%БЭ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'ЩПС+БЭ'!$B$3:$B$18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'ЩПС+БЭ'!$C$3:$C$18</c:f>
              <c:numCache>
                <c:formatCode>General</c:formatCode>
                <c:ptCount val="16"/>
                <c:pt idx="0">
                  <c:v>0</c:v>
                </c:pt>
                <c:pt idx="1">
                  <c:v>0.21000000000000002</c:v>
                </c:pt>
                <c:pt idx="3">
                  <c:v>0.42000000000000004</c:v>
                </c:pt>
                <c:pt idx="5">
                  <c:v>0.55000000000000004</c:v>
                </c:pt>
                <c:pt idx="7">
                  <c:v>0.67000000000000015</c:v>
                </c:pt>
                <c:pt idx="9">
                  <c:v>0.75000000000000011</c:v>
                </c:pt>
                <c:pt idx="11">
                  <c:v>0.8</c:v>
                </c:pt>
                <c:pt idx="15">
                  <c:v>0.83000000000000007</c:v>
                </c:pt>
              </c:numCache>
            </c:numRef>
          </c:yVal>
          <c:smooth val="1"/>
        </c:ser>
        <c:ser>
          <c:idx val="2"/>
          <c:order val="2"/>
          <c:tx>
            <c:v>ЩПС+3%цемента+3%БЭ</c:v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xVal>
            <c:numRef>
              <c:f>'ЩПС+3%цемента+БЭ'!$B$103:$B$118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'ЩПС+3%цемента+БЭ'!$C$103:$C$118</c:f>
              <c:numCache>
                <c:formatCode>General</c:formatCode>
                <c:ptCount val="16"/>
                <c:pt idx="0">
                  <c:v>0</c:v>
                </c:pt>
                <c:pt idx="1">
                  <c:v>0.2</c:v>
                </c:pt>
                <c:pt idx="5">
                  <c:v>0.55000000000000004</c:v>
                </c:pt>
                <c:pt idx="10">
                  <c:v>0.70000000000000007</c:v>
                </c:pt>
                <c:pt idx="12">
                  <c:v>0.73000000000000009</c:v>
                </c:pt>
                <c:pt idx="15">
                  <c:v>0.75000000000000011</c:v>
                </c:pt>
              </c:numCache>
            </c:numRef>
          </c:yVal>
          <c:smooth val="1"/>
        </c:ser>
        <c:ser>
          <c:idx val="3"/>
          <c:order val="3"/>
          <c:tx>
            <c:v>ЩПС+3%цемента+3%БЭ+ANT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'ЩПС+3%цемента+БЭ'!$B$23:$B$38</c:f>
              <c:numCache>
                <c:formatCode>General</c:formatCode>
                <c:ptCount val="16"/>
                <c:pt idx="0">
                  <c:v>0</c:v>
                </c:pt>
                <c:pt idx="1">
                  <c:v>50000</c:v>
                </c:pt>
                <c:pt idx="2">
                  <c:v>100000</c:v>
                </c:pt>
                <c:pt idx="3">
                  <c:v>150000</c:v>
                </c:pt>
                <c:pt idx="4">
                  <c:v>200000</c:v>
                </c:pt>
                <c:pt idx="5">
                  <c:v>250000</c:v>
                </c:pt>
                <c:pt idx="6">
                  <c:v>300000</c:v>
                </c:pt>
                <c:pt idx="7">
                  <c:v>350000</c:v>
                </c:pt>
                <c:pt idx="8">
                  <c:v>400000</c:v>
                </c:pt>
                <c:pt idx="9">
                  <c:v>450000</c:v>
                </c:pt>
                <c:pt idx="10">
                  <c:v>500000</c:v>
                </c:pt>
                <c:pt idx="11">
                  <c:v>550000</c:v>
                </c:pt>
                <c:pt idx="12">
                  <c:v>600000</c:v>
                </c:pt>
                <c:pt idx="13">
                  <c:v>650000</c:v>
                </c:pt>
                <c:pt idx="14">
                  <c:v>700000</c:v>
                </c:pt>
                <c:pt idx="15">
                  <c:v>750000</c:v>
                </c:pt>
              </c:numCache>
            </c:numRef>
          </c:xVal>
          <c:yVal>
            <c:numRef>
              <c:f>'ЩПС+3%цемента+БЭ'!$C$23:$C$38</c:f>
              <c:numCache>
                <c:formatCode>General</c:formatCode>
                <c:ptCount val="16"/>
                <c:pt idx="0">
                  <c:v>0</c:v>
                </c:pt>
                <c:pt idx="1">
                  <c:v>0.17</c:v>
                </c:pt>
                <c:pt idx="2">
                  <c:v>0.25</c:v>
                </c:pt>
                <c:pt idx="4">
                  <c:v>0.33500000000000008</c:v>
                </c:pt>
                <c:pt idx="7">
                  <c:v>0.4</c:v>
                </c:pt>
                <c:pt idx="12">
                  <c:v>0.47000000000000003</c:v>
                </c:pt>
                <c:pt idx="15">
                  <c:v>0.49000000000000005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178976"/>
        <c:axId val="170179368"/>
      </c:scatterChart>
      <c:valAx>
        <c:axId val="170178976"/>
        <c:scaling>
          <c:orientation val="minMax"/>
          <c:max val="750000"/>
        </c:scaling>
        <c:delete val="0"/>
        <c:axPos val="b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75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900" b="1" i="0" baseline="0">
                    <a:effectLst/>
                  </a:rPr>
                  <a:t>количество приложений нагрузки</a:t>
                </a:r>
                <a:endParaRPr lang="ru-RU" sz="900">
                  <a:effectLst/>
                </a:endParaRPr>
              </a:p>
            </c:rich>
          </c:tx>
          <c:layout>
            <c:manualLayout>
              <c:xMode val="edge"/>
              <c:yMode val="edge"/>
              <c:x val="0.37201066020593609"/>
              <c:y val="0.8844173476370158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9368"/>
        <c:crosses val="autoZero"/>
        <c:crossBetween val="midCat"/>
        <c:majorUnit val="75000"/>
      </c:valAx>
      <c:valAx>
        <c:axId val="170179368"/>
        <c:scaling>
          <c:orientation val="minMax"/>
          <c:max val="1"/>
          <c:min val="0"/>
        </c:scaling>
        <c:delete val="0"/>
        <c:axPos val="l"/>
        <c:majorGridlines>
          <c:spPr>
            <a:ln w="3175">
              <a:solidFill>
                <a:srgbClr val="99CCFF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 b="1" i="0" u="none" strike="noStrike" kern="1200" baseline="0">
                    <a:solidFill>
                      <a:srgbClr val="000000"/>
                    </a:solidFill>
                    <a:latin typeface="Tahoma"/>
                    <a:ea typeface="Tahoma"/>
                    <a:cs typeface="Tahoma"/>
                  </a:defRPr>
                </a:pPr>
                <a:r>
                  <a:rPr lang="ru-RU" sz="1000" b="1" i="0" baseline="0">
                    <a:effectLst/>
                  </a:rPr>
                  <a:t>деформация, мм</a:t>
                </a:r>
                <a:endParaRPr lang="ru-RU" sz="10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772676302786102E-3"/>
              <c:y val="0.2615625122077810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75" b="1" i="0" u="none" strike="noStrike" baseline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70178976"/>
        <c:crosses val="autoZero"/>
        <c:crossBetween val="midCat"/>
      </c:valAx>
      <c:spPr>
        <a:gradFill rotWithShape="0">
          <a:gsLst>
            <a:gs pos="0">
              <a:srgbClr val="FFFFFF"/>
            </a:gs>
            <a:gs pos="100000">
              <a:srgbClr val="DFDFDF">
                <a:gamma/>
                <a:shade val="87451"/>
                <a:invGamma/>
              </a:srgbClr>
            </a:gs>
          </a:gsLst>
          <a:lin ang="5400000" scaled="1"/>
        </a:gradFill>
        <a:ln w="3175">
          <a:solidFill>
            <a:srgbClr val="00000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3.2105996365838892E-2"/>
          <c:y val="0.93836406697733787"/>
          <c:w val="0.95097092671108407"/>
          <c:h val="5.9156110920917514E-2"/>
        </c:manualLayout>
      </c:layout>
      <c:overlay val="0"/>
    </c:legend>
    <c:plotVisOnly val="1"/>
    <c:dispBlanksAs val="span"/>
    <c:showDLblsOverMax val="0"/>
  </c:chart>
  <c:spPr>
    <a:gradFill rotWithShape="0">
      <a:gsLst>
        <a:gs pos="0">
          <a:srgbClr val="C0C0C0"/>
        </a:gs>
        <a:gs pos="100000">
          <a:srgbClr val="BEBEBE">
            <a:gamma/>
            <a:shade val="98824"/>
            <a:invGamma/>
          </a:srgbClr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ЩМА!$B$3:$B$16</c:f>
              <c:strCache>
                <c:ptCount val="14"/>
                <c:pt idx="0">
                  <c:v>ПБВ "Лукоил" (5,3%)</c:v>
                </c:pt>
                <c:pt idx="1">
                  <c:v>СД-1 (0,45%)</c:v>
                </c:pt>
                <c:pt idx="2">
                  <c:v>Микробазальтовая фибра (0,3%)</c:v>
                </c:pt>
                <c:pt idx="3">
                  <c:v>Унирем  (7% от массы вяжущего)</c:v>
                </c:pt>
                <c:pt idx="4">
                  <c:v>ДЦГ (0,4%)</c:v>
                </c:pt>
                <c:pt idx="5">
                  <c:v>Viatop (0,45%)</c:v>
                </c:pt>
                <c:pt idx="6">
                  <c:v>ПБВ "ТНК Альфабит 60" (5,3%)</c:v>
                </c:pt>
                <c:pt idx="7">
                  <c:v>Vialux (0,4%)</c:v>
                </c:pt>
                <c:pt idx="8">
                  <c:v>Sasobit (3% от массы вяжущего)</c:v>
                </c:pt>
                <c:pt idx="9">
                  <c:v>ПБВ "Полигум 60" (5,5%)</c:v>
                </c:pt>
                <c:pt idx="10">
                  <c:v>Honeywell Titan
(2% от массы вяжущего)</c:v>
                </c:pt>
                <c:pt idx="11">
                  <c:v>Полимерная фибра  (0,3%)</c:v>
                </c:pt>
                <c:pt idx="12">
                  <c:v>РТЭП  (0,3%)</c:v>
                </c:pt>
                <c:pt idx="13">
                  <c:v>Forta  (0,05%)</c:v>
                </c:pt>
              </c:strCache>
            </c:strRef>
          </c:cat>
          <c:val>
            <c:numRef>
              <c:f>ЩМА!$C$3:$C$16</c:f>
              <c:numCache>
                <c:formatCode>0.00</c:formatCode>
                <c:ptCount val="14"/>
                <c:pt idx="0">
                  <c:v>3.29</c:v>
                </c:pt>
                <c:pt idx="1">
                  <c:v>3.42</c:v>
                </c:pt>
                <c:pt idx="2">
                  <c:v>3.68</c:v>
                </c:pt>
                <c:pt idx="3">
                  <c:v>3.79</c:v>
                </c:pt>
                <c:pt idx="4">
                  <c:v>3.84</c:v>
                </c:pt>
                <c:pt idx="5">
                  <c:v>4.05</c:v>
                </c:pt>
                <c:pt idx="6">
                  <c:v>4.2</c:v>
                </c:pt>
                <c:pt idx="7">
                  <c:v>4.22</c:v>
                </c:pt>
                <c:pt idx="8">
                  <c:v>4.25</c:v>
                </c:pt>
                <c:pt idx="9">
                  <c:v>4.2700000000000005</c:v>
                </c:pt>
                <c:pt idx="10">
                  <c:v>4.29</c:v>
                </c:pt>
                <c:pt idx="11">
                  <c:v>4.4800000000000004</c:v>
                </c:pt>
                <c:pt idx="12">
                  <c:v>4.8099999999999996</c:v>
                </c:pt>
                <c:pt idx="13">
                  <c:v>4.83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120848"/>
        <c:axId val="171121240"/>
      </c:barChart>
      <c:catAx>
        <c:axId val="171120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1240"/>
        <c:crosses val="autoZero"/>
        <c:auto val="1"/>
        <c:lblAlgn val="ctr"/>
        <c:lblOffset val="100"/>
        <c:noMultiLvlLbl val="0"/>
      </c:catAx>
      <c:valAx>
        <c:axId val="1711212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 20</a:t>
                </a:r>
                <a:r>
                  <a:rPr lang="ru-RU"/>
                  <a:t>, МПа</a:t>
                </a:r>
              </a:p>
            </c:rich>
          </c:tx>
          <c:layout>
            <c:manualLayout>
              <c:xMode val="edge"/>
              <c:yMode val="edge"/>
              <c:x val="1.4676108681785002E-2"/>
              <c:y val="0.23807483340903002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71120848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8C0E43-9A87-0249-94A0-698CBCB2DC90}" type="datetimeFigureOut">
              <a:rPr lang="ru-RU" smtClean="0"/>
              <a:pPr/>
              <a:t>06.10.2017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27738-F5E3-AD47-8905-CA204F5AFC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31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27738-F5E3-AD47-8905-CA204F5AFCA1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67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7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Название 8"/>
          <p:cNvSpPr>
            <a:spLocks noGrp="1"/>
          </p:cNvSpPr>
          <p:nvPr>
            <p:ph type="ctrTitle"/>
          </p:nvPr>
        </p:nvSpPr>
        <p:spPr>
          <a:xfrm>
            <a:off x="429066" y="2503170"/>
            <a:ext cx="6480048" cy="172593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2" y="1158609"/>
            <a:ext cx="6480048" cy="131445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1" cy="4388644"/>
          </a:xfrm>
        </p:spPr>
        <p:txBody>
          <a:bodyPr vert="eaVert"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7" y="0"/>
            <a:ext cx="3038475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85799" y="2687878"/>
            <a:ext cx="6629401" cy="1369772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799" y="1864350"/>
            <a:ext cx="6629401" cy="800016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7467600" cy="85725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200151"/>
            <a:ext cx="3657600" cy="339447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114800"/>
            <a:ext cx="4040188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8" y="4114800"/>
            <a:ext cx="4041774" cy="62865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137685"/>
            <a:ext cx="4040188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137685"/>
            <a:ext cx="4041774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7470649" cy="857250"/>
          </a:xfrm>
        </p:spPr>
        <p:txBody>
          <a:bodyPr anchor="ctr"/>
          <a:lstStyle>
            <a:lvl1pPr algn="l">
              <a:defRPr sz="4600"/>
            </a:lvl1pPr>
          </a:lstStyle>
          <a:p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1" y="889146"/>
            <a:ext cx="3200400" cy="547688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60818"/>
            <a:ext cx="2743200" cy="6858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1" y="1485900"/>
            <a:ext cx="7086601" cy="2857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endParaRPr/>
          </a:p>
          <a:p>
            <a:pPr lvl="1" eaLnBrk="1" latinLnBrk="0" hangingPunct="1"/>
            <a:endParaRPr/>
          </a:p>
          <a:p>
            <a:pPr lvl="2" eaLnBrk="1" latinLnBrk="0" hangingPunct="1"/>
            <a:endParaRPr/>
          </a:p>
          <a:p>
            <a:pPr lvl="3" eaLnBrk="1" latinLnBrk="0" hangingPunct="1"/>
            <a:endParaRPr/>
          </a:p>
          <a:p>
            <a:pPr lvl="4" eaLnBrk="1" latinLnBrk="0" hangingPunct="1"/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9" y="4816548"/>
            <a:ext cx="762000" cy="273844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556734" y="1279282"/>
            <a:ext cx="3053868" cy="940356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9" y="764930"/>
            <a:ext cx="4114800" cy="30861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249074"/>
            <a:ext cx="3053867" cy="199761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816548"/>
            <a:ext cx="2133600" cy="273844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3564094"/>
            <a:ext cx="9144000" cy="158472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51435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1" y="205979"/>
            <a:ext cx="7467600" cy="85725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7467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4816548"/>
            <a:ext cx="2133600" cy="273844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10/6/2017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2" y="4816548"/>
            <a:ext cx="2895600" cy="273844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2" y="4816548"/>
            <a:ext cx="762000" cy="27384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2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e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8.emf"/><Relationship Id="rId4" Type="http://schemas.openxmlformats.org/officeDocument/2006/relationships/image" Target="../media/image5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package" Target="../embeddings/Microsoft_Word_Document4.docx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Document2.docx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8.png"/><Relationship Id="rId5" Type="http://schemas.openxmlformats.org/officeDocument/2006/relationships/image" Target="../media/image26.png"/><Relationship Id="rId10" Type="http://schemas.openxmlformats.org/officeDocument/2006/relationships/package" Target="../embeddings/Microsoft_Word_Document3.docx"/><Relationship Id="rId4" Type="http://schemas.openxmlformats.org/officeDocument/2006/relationships/package" Target="../embeddings/Microsoft_Word_Document1.docx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Изображение 11"/>
          <p:cNvPicPr/>
          <p:nvPr/>
        </p:nvPicPr>
        <p:blipFill>
          <a:blip r:embed="rId2" cstate="email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" y="84667"/>
            <a:ext cx="9144002" cy="5143500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409203" y="2286000"/>
            <a:ext cx="8250731" cy="2582333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just">
              <a:lnSpc>
                <a:spcPct val="80000"/>
              </a:lnSpc>
            </a:pPr>
            <a:r>
              <a:rPr lang="ru-RU" sz="4000" cap="none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  <a:reflection blurRad="6350" stA="17000" endA="300" endPos="36000" dist="12700" dir="5400000" sy="-100000" algn="bl" rotWithShape="0"/>
                </a:effectLst>
                <a:latin typeface="Calibri"/>
                <a:cs typeface="Calibri"/>
              </a:rPr>
              <a:t>Современные методы прогнозирования накопления деформаций в элементах </a:t>
            </a:r>
            <a:r>
              <a:rPr lang="ru-RU" sz="4000" cap="none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  <a:reflection blurRad="6350" stA="17000" endA="300" endPos="36000" dist="12700" dir="5400000" sy="-100000" algn="bl" rotWithShape="0"/>
                </a:effectLst>
                <a:latin typeface="Calibri"/>
                <a:cs typeface="Calibri"/>
              </a:rPr>
              <a:t>дорожной конструкции</a:t>
            </a:r>
            <a:endParaRPr lang="ru-RU" sz="2400" cap="none" dirty="0">
              <a:ln w="50800"/>
              <a:solidFill>
                <a:schemeClr val="bg1">
                  <a:shade val="5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  <a:reflection blurRad="6350" stA="17000" endA="300" endPos="36000" dist="127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3" name="Изображение 2" descr="6-10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03" y="287866"/>
            <a:ext cx="2664197" cy="1892300"/>
          </a:xfrm>
          <a:prstGeom prst="rect">
            <a:avLst/>
          </a:prstGeom>
        </p:spPr>
      </p:pic>
      <p:pic>
        <p:nvPicPr>
          <p:cNvPr id="4" name="Изображение 3" descr="dorogi10-7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667" y="287866"/>
            <a:ext cx="2844800" cy="1892300"/>
          </a:xfrm>
          <a:prstGeom prst="rect">
            <a:avLst/>
          </a:prstGeom>
        </p:spPr>
      </p:pic>
      <p:pic>
        <p:nvPicPr>
          <p:cNvPr id="5" name="Изображение 4" descr="dorogi22-2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76" y="287866"/>
            <a:ext cx="2276898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7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ПДИ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554" y="543671"/>
            <a:ext cx="3052216" cy="457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7"/>
          <p:cNvSpPr>
            <a:spLocks noChangeShapeType="1"/>
          </p:cNvSpPr>
          <p:nvPr/>
        </p:nvSpPr>
        <p:spPr bwMode="auto">
          <a:xfrm>
            <a:off x="986971" y="1766667"/>
            <a:ext cx="1317172" cy="22882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/>
          <p:cNvSpPr>
            <a:spLocks noChangeShapeType="1"/>
          </p:cNvSpPr>
          <p:nvPr/>
        </p:nvSpPr>
        <p:spPr bwMode="auto">
          <a:xfrm flipH="1">
            <a:off x="2974521" y="1365709"/>
            <a:ext cx="1373278" cy="46484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9"/>
          <p:cNvSpPr>
            <a:spLocks noChangeShapeType="1"/>
          </p:cNvSpPr>
          <p:nvPr/>
        </p:nvSpPr>
        <p:spPr bwMode="auto">
          <a:xfrm>
            <a:off x="928915" y="624120"/>
            <a:ext cx="1161142" cy="15058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/>
          <p:cNvSpPr>
            <a:spLocks noChangeShapeType="1"/>
          </p:cNvSpPr>
          <p:nvPr/>
        </p:nvSpPr>
        <p:spPr bwMode="auto">
          <a:xfrm flipV="1">
            <a:off x="928915" y="886602"/>
            <a:ext cx="1161142" cy="12940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20700" y="10163175"/>
            <a:ext cx="228600" cy="247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AutoShape 5"/>
          <p:cNvSpPr>
            <a:spLocks noChangeShapeType="1"/>
          </p:cNvSpPr>
          <p:nvPr/>
        </p:nvSpPr>
        <p:spPr bwMode="auto">
          <a:xfrm>
            <a:off x="986970" y="2968059"/>
            <a:ext cx="1858055" cy="19027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0" y="66103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33" name="Прямоугольник 5132"/>
          <p:cNvSpPr/>
          <p:nvPr/>
        </p:nvSpPr>
        <p:spPr>
          <a:xfrm>
            <a:off x="4709885" y="799155"/>
            <a:ext cx="417226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 – </a:t>
            </a:r>
            <a:r>
              <a:rPr lang="ru-RU" dirty="0" err="1"/>
              <a:t>натяжитель</a:t>
            </a:r>
            <a:r>
              <a:rPr lang="ru-RU" dirty="0"/>
              <a:t>-фиксатор пружин</a:t>
            </a:r>
            <a:r>
              <a:rPr lang="ru-RU" dirty="0" smtClean="0"/>
              <a:t>,</a:t>
            </a:r>
          </a:p>
          <a:p>
            <a:r>
              <a:rPr lang="ru-RU" dirty="0" smtClean="0"/>
              <a:t>2 </a:t>
            </a:r>
            <a:r>
              <a:rPr lang="ru-RU" dirty="0"/>
              <a:t>- комплект пружин, </a:t>
            </a:r>
            <a:endParaRPr lang="ru-RU" dirty="0" smtClean="0"/>
          </a:p>
          <a:p>
            <a:r>
              <a:rPr lang="ru-RU" dirty="0" smtClean="0"/>
              <a:t>3 </a:t>
            </a:r>
            <a:r>
              <a:rPr lang="ru-RU" dirty="0"/>
              <a:t>– камера термостатирования, </a:t>
            </a:r>
            <a:endParaRPr lang="ru-RU" dirty="0" smtClean="0"/>
          </a:p>
          <a:p>
            <a:r>
              <a:rPr lang="ru-RU" dirty="0" smtClean="0"/>
              <a:t>4 </a:t>
            </a:r>
            <a:r>
              <a:rPr lang="ru-RU" dirty="0"/>
              <a:t>– элементы управления и индикация, </a:t>
            </a:r>
            <a:endParaRPr lang="ru-RU" dirty="0" smtClean="0"/>
          </a:p>
          <a:p>
            <a:r>
              <a:rPr lang="ru-RU" dirty="0" smtClean="0"/>
              <a:t>5 </a:t>
            </a:r>
            <a:r>
              <a:rPr lang="ru-RU" dirty="0"/>
              <a:t>- элементы </a:t>
            </a:r>
            <a:r>
              <a:rPr lang="ru-RU" dirty="0" smtClean="0"/>
              <a:t>обшивки;</a:t>
            </a:r>
          </a:p>
          <a:p>
            <a:r>
              <a:rPr lang="ru-RU" dirty="0" smtClean="0"/>
              <a:t>6 – датчик силы.</a:t>
            </a:r>
            <a:endParaRPr lang="ru-RU" dirty="0"/>
          </a:p>
        </p:txBody>
      </p:sp>
      <p:sp>
        <p:nvSpPr>
          <p:cNvPr id="5134" name="TextBox 5133"/>
          <p:cNvSpPr txBox="1"/>
          <p:nvPr/>
        </p:nvSpPr>
        <p:spPr>
          <a:xfrm>
            <a:off x="749300" y="508250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9300" y="897150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10153" y="1227210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74974" y="1628167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2387" y="2829559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AutoShape 6"/>
          <p:cNvSpPr>
            <a:spLocks noChangeShapeType="1"/>
          </p:cNvSpPr>
          <p:nvPr/>
        </p:nvSpPr>
        <p:spPr bwMode="auto">
          <a:xfrm flipH="1">
            <a:off x="2845024" y="973076"/>
            <a:ext cx="1466827" cy="4811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4311852" y="834576"/>
            <a:ext cx="187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Название 1"/>
          <p:cNvSpPr>
            <a:spLocks noGrp="1"/>
          </p:cNvSpPr>
          <p:nvPr>
            <p:ph type="title"/>
          </p:nvPr>
        </p:nvSpPr>
        <p:spPr>
          <a:xfrm>
            <a:off x="1160554" y="137952"/>
            <a:ext cx="6704979" cy="3702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Прибор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 (ПДИ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)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7896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Название 1"/>
          <p:cNvSpPr txBox="1">
            <a:spLocks/>
          </p:cNvSpPr>
          <p:nvPr/>
        </p:nvSpPr>
        <p:spPr>
          <a:xfrm>
            <a:off x="5893502" y="3666140"/>
            <a:ext cx="1246956" cy="8635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Щпс, укрепленные минеральным вяжущим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4" name="Название 1"/>
          <p:cNvSpPr txBox="1">
            <a:spLocks/>
          </p:cNvSpPr>
          <p:nvPr/>
        </p:nvSpPr>
        <p:spPr>
          <a:xfrm>
            <a:off x="7225128" y="3666152"/>
            <a:ext cx="1246956" cy="8635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Щпс, укрепленные комплексным вяжущим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24" name="Название 1"/>
          <p:cNvSpPr txBox="1">
            <a:spLocks/>
          </p:cNvSpPr>
          <p:nvPr/>
        </p:nvSpPr>
        <p:spPr>
          <a:xfrm>
            <a:off x="4994424" y="3674589"/>
            <a:ext cx="484464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гПС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22" name="Название 1"/>
          <p:cNvSpPr txBox="1">
            <a:spLocks/>
          </p:cNvSpPr>
          <p:nvPr/>
        </p:nvSpPr>
        <p:spPr>
          <a:xfrm>
            <a:off x="4431812" y="3674579"/>
            <a:ext cx="484464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ЩгПС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21" name="Название 1"/>
          <p:cNvSpPr txBox="1">
            <a:spLocks/>
          </p:cNvSpPr>
          <p:nvPr/>
        </p:nvSpPr>
        <p:spPr>
          <a:xfrm>
            <a:off x="3729581" y="3674577"/>
            <a:ext cx="484464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ЩПС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26" name="Название 1"/>
          <p:cNvSpPr txBox="1">
            <a:spLocks/>
          </p:cNvSpPr>
          <p:nvPr/>
        </p:nvSpPr>
        <p:spPr>
          <a:xfrm>
            <a:off x="3729581" y="4191033"/>
            <a:ext cx="1749307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Щебень по способу заклинки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2508288" y="4199500"/>
            <a:ext cx="806197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песок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338944" y="2523085"/>
            <a:ext cx="155449" cy="6519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2397278" y="2523085"/>
            <a:ext cx="155449" cy="6519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1240393" y="2175952"/>
            <a:ext cx="1447801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грунты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797077" y="3522158"/>
            <a:ext cx="155449" cy="66040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690309" y="3522158"/>
            <a:ext cx="155449" cy="66040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685826" y="3175026"/>
            <a:ext cx="1256116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связные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679739" y="4199500"/>
            <a:ext cx="806197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суглинок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4" name="Название 1"/>
          <p:cNvSpPr txBox="1">
            <a:spLocks/>
          </p:cNvSpPr>
          <p:nvPr/>
        </p:nvSpPr>
        <p:spPr>
          <a:xfrm>
            <a:off x="1592955" y="4199500"/>
            <a:ext cx="806197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супесь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581173" y="3522159"/>
            <a:ext cx="155449" cy="6773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895868" y="2819419"/>
            <a:ext cx="155449" cy="84669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5148942" y="2819419"/>
            <a:ext cx="172377" cy="84669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4588956" y="2819418"/>
            <a:ext cx="155449" cy="8382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234028" y="2819419"/>
            <a:ext cx="155449" cy="137161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3873520" y="2184418"/>
            <a:ext cx="1447801" cy="635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Несвязные дсм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6435860" y="2819418"/>
            <a:ext cx="155449" cy="82976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7773604" y="2819418"/>
            <a:ext cx="155449" cy="82976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Название 1"/>
          <p:cNvSpPr txBox="1">
            <a:spLocks/>
          </p:cNvSpPr>
          <p:nvPr/>
        </p:nvSpPr>
        <p:spPr>
          <a:xfrm>
            <a:off x="6392347" y="2175952"/>
            <a:ext cx="1583266" cy="635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Укрепленные дсм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1984268" y="3175025"/>
            <a:ext cx="1343152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несвязные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524277" y="1498601"/>
            <a:ext cx="155449" cy="65195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095079" y="1507068"/>
            <a:ext cx="155449" cy="64348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1879625" y="1507069"/>
            <a:ext cx="155449" cy="64348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542608"/>
            <a:ext cx="7398407" cy="9644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Схема Лабораторных исследований материалов слоев оснований дорожных одежд и грунта земляного полотна на приборе динамических испытаний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685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азвание 1"/>
          <p:cNvSpPr txBox="1">
            <a:spLocks/>
          </p:cNvSpPr>
          <p:nvPr/>
        </p:nvSpPr>
        <p:spPr>
          <a:xfrm>
            <a:off x="861833" y="3911674"/>
            <a:ext cx="3674514" cy="6349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Стабилизирующие волокнистые добавки;</a:t>
            </a:r>
          </a:p>
          <a:p>
            <a:pPr indent="271463"/>
            <a:r>
              <a: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 Полимерными </a:t>
            </a: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добавками;</a:t>
            </a:r>
          </a:p>
          <a:p>
            <a:pPr indent="271463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 Полимер-битумными вяжущими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1508309" y="3251266"/>
            <a:ext cx="155449" cy="66040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3735024" y="3234333"/>
            <a:ext cx="155449" cy="6773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Название 1"/>
          <p:cNvSpPr txBox="1">
            <a:spLocks/>
          </p:cNvSpPr>
          <p:nvPr/>
        </p:nvSpPr>
        <p:spPr>
          <a:xfrm>
            <a:off x="1663759" y="2074358"/>
            <a:ext cx="2071266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мелкозернистые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2610165" y="1532469"/>
            <a:ext cx="155449" cy="541889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Название 1"/>
          <p:cNvSpPr>
            <a:spLocks noGrp="1"/>
          </p:cNvSpPr>
          <p:nvPr>
            <p:ph type="title"/>
          </p:nvPr>
        </p:nvSpPr>
        <p:spPr>
          <a:xfrm>
            <a:off x="901714" y="542608"/>
            <a:ext cx="7398407" cy="9644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Схема Лабораторных исследований асфальтобетонных образцов для слоев оснований и покрытий дорожных одежд на приборе динамических испытаний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3" name="Название 1"/>
          <p:cNvSpPr txBox="1">
            <a:spLocks/>
          </p:cNvSpPr>
          <p:nvPr/>
        </p:nvSpPr>
        <p:spPr>
          <a:xfrm>
            <a:off x="3088546" y="2904134"/>
            <a:ext cx="1447801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щма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5" name="Название 1"/>
          <p:cNvSpPr txBox="1">
            <a:spLocks/>
          </p:cNvSpPr>
          <p:nvPr/>
        </p:nvSpPr>
        <p:spPr>
          <a:xfrm>
            <a:off x="5401748" y="2074360"/>
            <a:ext cx="2071266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крупнозернистые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6" name="Название 1"/>
          <p:cNvSpPr txBox="1">
            <a:spLocks/>
          </p:cNvSpPr>
          <p:nvPr/>
        </p:nvSpPr>
        <p:spPr>
          <a:xfrm>
            <a:off x="4627045" y="2904134"/>
            <a:ext cx="1447801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пористые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7" name="Название 1"/>
          <p:cNvSpPr txBox="1">
            <a:spLocks/>
          </p:cNvSpPr>
          <p:nvPr/>
        </p:nvSpPr>
        <p:spPr>
          <a:xfrm>
            <a:off x="6812620" y="2904133"/>
            <a:ext cx="1447801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плотные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861831" y="2904133"/>
            <a:ext cx="1447801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Тип 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38" name="Стрелка вниз 37"/>
          <p:cNvSpPr/>
          <p:nvPr/>
        </p:nvSpPr>
        <p:spPr>
          <a:xfrm>
            <a:off x="1686171" y="2421491"/>
            <a:ext cx="155449" cy="482642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>
            <a:off x="3554174" y="2421492"/>
            <a:ext cx="155449" cy="482642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>
            <a:off x="6360896" y="1524001"/>
            <a:ext cx="155449" cy="541889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5401746" y="2421492"/>
            <a:ext cx="155449" cy="482642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>
            <a:off x="7300631" y="2421492"/>
            <a:ext cx="155449" cy="482642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Название 1"/>
          <p:cNvSpPr txBox="1">
            <a:spLocks/>
          </p:cNvSpPr>
          <p:nvPr/>
        </p:nvSpPr>
        <p:spPr>
          <a:xfrm>
            <a:off x="4625605" y="3911674"/>
            <a:ext cx="3674514" cy="6349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Без добавок;</a:t>
            </a:r>
          </a:p>
          <a:p>
            <a:pPr indent="271463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 Полимерными добавками</a:t>
            </a:r>
          </a:p>
        </p:txBody>
      </p:sp>
      <p:sp>
        <p:nvSpPr>
          <p:cNvPr id="44" name="Стрелка вниз 43"/>
          <p:cNvSpPr/>
          <p:nvPr/>
        </p:nvSpPr>
        <p:spPr>
          <a:xfrm>
            <a:off x="5246299" y="3251266"/>
            <a:ext cx="155449" cy="6773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низ 44"/>
          <p:cNvSpPr/>
          <p:nvPr/>
        </p:nvSpPr>
        <p:spPr>
          <a:xfrm>
            <a:off x="7456078" y="3234333"/>
            <a:ext cx="155449" cy="67734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11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суглинистого грунта к накоплению остаточных деформаций на приборе динамических испытаний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3638403"/>
              </p:ext>
            </p:extLst>
          </p:nvPr>
        </p:nvGraphicFramePr>
        <p:xfrm>
          <a:off x="372533" y="1303867"/>
          <a:ext cx="8432800" cy="3475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003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супесчаного грунта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259343"/>
              </p:ext>
            </p:extLst>
          </p:nvPr>
        </p:nvGraphicFramePr>
        <p:xfrm>
          <a:off x="372533" y="1303866"/>
          <a:ext cx="8432800" cy="3475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72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песчаного грунта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3032475"/>
              </p:ext>
            </p:extLst>
          </p:nvPr>
        </p:nvGraphicFramePr>
        <p:xfrm>
          <a:off x="372533" y="1303867"/>
          <a:ext cx="8432800" cy="3475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43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71892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Интенсивность набора влажности грунтом, в зависимости от его коэффициента уплотнения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957935637"/>
              </p:ext>
            </p:extLst>
          </p:nvPr>
        </p:nvGraphicFramePr>
        <p:xfrm>
          <a:off x="901714" y="1008592"/>
          <a:ext cx="7398407" cy="1954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29474037"/>
              </p:ext>
            </p:extLst>
          </p:nvPr>
        </p:nvGraphicFramePr>
        <p:xfrm>
          <a:off x="901714" y="3031066"/>
          <a:ext cx="7398407" cy="2043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0169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69653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исследования несвязных дорожно-строительных материалов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81820"/>
              </p:ext>
            </p:extLst>
          </p:nvPr>
        </p:nvGraphicFramePr>
        <p:xfrm>
          <a:off x="289035" y="1156746"/>
          <a:ext cx="8557173" cy="365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57173"/>
              </a:tblGrid>
              <a:tr h="3567654">
                <a:tc>
                  <a:txBody>
                    <a:bodyPr/>
                    <a:lstStyle/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Щебеночно-гравийно-песчаной смеси (С1);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kumimoji="0" lang="ru-RU" sz="2000" kern="1200" dirty="0" smtClean="0">
                        <a:effectLst/>
                      </a:endParaRP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Щебеночно-гравийно-песчаной смеси (С5);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kumimoji="0" lang="ru-RU" sz="2000" kern="1200" dirty="0" smtClean="0">
                        <a:effectLst/>
                      </a:endParaRP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3.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Щебеночно-гравийно-песчаной смеси (С10);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kumimoji="0" lang="ru-RU" sz="2000" kern="1200" dirty="0" smtClean="0">
                        <a:effectLst/>
                      </a:endParaRP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4.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Щебеночно- песчаной смеси (С1);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kumimoji="0" lang="en-US" sz="2000" kern="1200" dirty="0" smtClean="0">
                        <a:effectLst/>
                      </a:endParaRP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en-US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5</a:t>
                      </a: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.</a:t>
                      </a:r>
                      <a:r>
                        <a:rPr kumimoji="0" lang="ru-RU" sz="2000" b="1" kern="1200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Щебеночно- песчаной смеси (С5);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6.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Гравийно-песчаной смеси (С1);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7.</a:t>
                      </a:r>
                      <a:r>
                        <a:rPr kumimoji="0" lang="ru-RU" sz="2000" kern="1200" dirty="0" smtClean="0"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Гравийно-песчаной смеси (С5);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kumimoji="0" lang="ru-RU" sz="2000" kern="1200" dirty="0" smtClean="0">
                        <a:effectLst/>
                      </a:endParaRP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8.</a:t>
                      </a:r>
                      <a:r>
                        <a:rPr kumimoji="0" lang="ru-RU" sz="2000" b="0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Гравийно-песчаной смеси (С10);</a:t>
                      </a:r>
                    </a:p>
                    <a:p>
                      <a:pPr marL="0" lvl="3" algn="just">
                        <a:lnSpc>
                          <a:spcPct val="130000"/>
                        </a:lnSpc>
                      </a:pPr>
                      <a:r>
                        <a:rPr kumimoji="0" lang="ru-RU" sz="20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9.</a:t>
                      </a:r>
                      <a:r>
                        <a:rPr kumimoji="0" lang="ru-RU" sz="2000" b="1" kern="1200" cap="none" spc="0" baseline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Щебень по способу заклинки.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endParaRPr lang="ru-RU" sz="2000" b="0" dirty="0"/>
                    </a:p>
                  </a:txBody>
                  <a:tcPr>
                    <a:lnL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233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несвязных дсм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3381484"/>
              </p:ext>
            </p:extLst>
          </p:nvPr>
        </p:nvGraphicFramePr>
        <p:xfrm>
          <a:off x="444499" y="1397000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562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10829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щебеночно-песчаных смесей, укрепленных минеральным вяжущим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2479224"/>
              </p:ext>
            </p:extLst>
          </p:nvPr>
        </p:nvGraphicFramePr>
        <p:xfrm>
          <a:off x="444500" y="1397000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725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413002" y="197220"/>
            <a:ext cx="4461932" cy="42084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Недостатки ОДН 218.046-01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800" y="1010019"/>
            <a:ext cx="80264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1. Расчетная схема определения толщины слоев дорожной одежды базируется на модели слоистого упругого полупространства; 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58800" y="1757044"/>
            <a:ext cx="80264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/>
              <a:t>2</a:t>
            </a:r>
            <a:r>
              <a:rPr lang="ru-RU" sz="1400" dirty="0" smtClean="0"/>
              <a:t>. В расчете используется не пространственная постановка задачи, а осесимметричная модель упругого полупространства; 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8800" y="2517832"/>
            <a:ext cx="80264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3. Расчет дорожной одежды осуществляется не на реальную динамическую нагрузку, а на неподвижную (статическую) нагрузку;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58800" y="3263447"/>
            <a:ext cx="8026400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4. Не учитывается инерционность движущейся нагрузки и скорость движения автомобилей;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8800" y="3820537"/>
            <a:ext cx="802640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/>
              <a:t>5</a:t>
            </a:r>
            <a:r>
              <a:rPr lang="ru-RU" sz="1400" dirty="0" smtClean="0"/>
              <a:t>. Не учитываются закономерности изменения свойств дорожно-строительных материалов под многократным воздействием динамических нагрузок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0026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807635"/>
              </p:ext>
            </p:extLst>
          </p:nvPr>
        </p:nvGraphicFramePr>
        <p:xfrm>
          <a:off x="444501" y="1397001"/>
          <a:ext cx="8255001" cy="3403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10745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щебеночно-песчаных смесей, укрепленных комплексным вяжущим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</p:spTree>
    <p:extLst>
      <p:ext uri="{BB962C8B-B14F-4D97-AF65-F5344CB8AC3E}">
        <p14:creationId xmlns:p14="http://schemas.microsoft.com/office/powerpoint/2010/main" val="154665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8976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исследования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различных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типов и марок асфальтобетонов, в том числе на основе модифицированных битумов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на накопление остаточных деформаций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94823"/>
              </p:ext>
            </p:extLst>
          </p:nvPr>
        </p:nvGraphicFramePr>
        <p:xfrm>
          <a:off x="289034" y="1244599"/>
          <a:ext cx="8557174" cy="37846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78587"/>
                <a:gridCol w="4278587"/>
              </a:tblGrid>
              <a:tr h="3784601">
                <a:tc>
                  <a:txBody>
                    <a:bodyPr/>
                    <a:lstStyle/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+ 0,45% </a:t>
                      </a:r>
                      <a:r>
                        <a:rPr kumimoji="0" lang="en-US" sz="1200" kern="1200" dirty="0" smtClean="0">
                          <a:effectLst/>
                        </a:rPr>
                        <a:t>Viatop;</a:t>
                      </a:r>
                      <a:endParaRPr kumimoji="0" lang="ru-RU" sz="1200" kern="1200" dirty="0" smtClean="0">
                        <a:effectLst/>
                      </a:endParaRP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2.</a:t>
                      </a:r>
                      <a:r>
                        <a:rPr kumimoji="0" lang="ru-RU" sz="1200" b="0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+ 0,45% добавки СД-1;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3.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+ 0,4% добавки ДЦГ;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4.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+ 0,4% добавки </a:t>
                      </a:r>
                      <a:r>
                        <a:rPr kumimoji="0" lang="en-US" sz="1200" kern="1200" dirty="0" smtClean="0">
                          <a:effectLst/>
                        </a:rPr>
                        <a:t>Vialux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5.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+ 0,3% полимерной фибры;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6.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+ 7% Унирем;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7.</a:t>
                      </a:r>
                      <a:r>
                        <a:rPr kumimoji="0" lang="ru-RU" sz="1200" kern="1200" dirty="0" smtClean="0">
                          <a:effectLst/>
                        </a:rPr>
                        <a:t> ЩМА-15 + 3% </a:t>
                      </a:r>
                      <a:r>
                        <a:rPr kumimoji="0" lang="en-US" sz="1200" kern="1200" dirty="0" smtClean="0">
                          <a:effectLst/>
                        </a:rPr>
                        <a:t>Sasobit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8. </a:t>
                      </a:r>
                      <a:r>
                        <a:rPr kumimoji="0" lang="ru-RU" sz="1200" kern="1200" dirty="0" smtClean="0">
                          <a:effectLst/>
                        </a:rPr>
                        <a:t>ЩМА</a:t>
                      </a:r>
                      <a:r>
                        <a:rPr kumimoji="0" lang="en-US" sz="1200" kern="1200" dirty="0" smtClean="0">
                          <a:effectLst/>
                        </a:rPr>
                        <a:t>-15 + 0,4% Viatop + 2% </a:t>
                      </a:r>
                      <a:r>
                        <a:rPr kumimoji="0" lang="ru-RU" sz="1200" kern="1200" dirty="0" smtClean="0">
                          <a:effectLst/>
                        </a:rPr>
                        <a:t>модификатора </a:t>
                      </a:r>
                      <a:r>
                        <a:rPr kumimoji="0" lang="en-US" sz="1200" kern="1200" dirty="0" smtClean="0">
                          <a:effectLst/>
                        </a:rPr>
                        <a:t>Honeywell </a:t>
                      </a:r>
                      <a:r>
                        <a:rPr kumimoji="0" lang="ru-RU" sz="1200" kern="1200" dirty="0" smtClean="0">
                          <a:effectLst/>
                        </a:rPr>
                        <a:t> </a:t>
                      </a:r>
                      <a:r>
                        <a:rPr kumimoji="0" lang="en-US" sz="1200" kern="1200" dirty="0" smtClean="0">
                          <a:effectLst/>
                        </a:rPr>
                        <a:t>A-CX Titan;</a:t>
                      </a:r>
                      <a:endParaRPr kumimoji="0" lang="ru-RU" sz="1200" kern="1200" dirty="0" smtClean="0">
                        <a:effectLst/>
                      </a:endParaRP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9.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+ 0,3% РТЭП;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10.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+ 0,3% </a:t>
                      </a:r>
                      <a:r>
                        <a:rPr kumimoji="0" lang="ru-RU" sz="1200" kern="1200" dirty="0" err="1" smtClean="0">
                          <a:effectLst/>
                        </a:rPr>
                        <a:t>микробазальтовой</a:t>
                      </a:r>
                      <a:r>
                        <a:rPr kumimoji="0" lang="ru-RU" sz="1200" kern="1200" dirty="0" smtClean="0">
                          <a:effectLst/>
                        </a:rPr>
                        <a:t> ваты;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11.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+ 0,05% </a:t>
                      </a:r>
                      <a:r>
                        <a:rPr kumimoji="0" lang="en-US" sz="1200" kern="1200" dirty="0" smtClean="0">
                          <a:effectLst/>
                        </a:rPr>
                        <a:t>Forta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  <a:endParaRPr kumimoji="0" lang="ru-RU" sz="1200" b="1" kern="1200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12.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+ 4,3% ПБВ «</a:t>
                      </a:r>
                      <a:r>
                        <a:rPr kumimoji="0" lang="ru-RU" sz="1200" kern="1200" dirty="0" err="1" smtClean="0">
                          <a:effectLst/>
                        </a:rPr>
                        <a:t>Альфабит</a:t>
                      </a:r>
                      <a:r>
                        <a:rPr kumimoji="0" lang="ru-RU" sz="1200" kern="1200" dirty="0" smtClean="0">
                          <a:effectLst/>
                        </a:rPr>
                        <a:t> 60»;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13.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+ 4,4% ПБВ «Полигум 60»;</a:t>
                      </a:r>
                    </a:p>
                    <a:p>
                      <a:pPr marL="0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14. </a:t>
                      </a:r>
                      <a:r>
                        <a:rPr kumimoji="0" lang="ru-RU" sz="1200" kern="1200" dirty="0" smtClean="0">
                          <a:effectLst/>
                        </a:rPr>
                        <a:t>ЩМА-15 + 4,3% ПБВ «Лукойл»;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15.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+ 0,45% </a:t>
                      </a:r>
                      <a:r>
                        <a:rPr kumimoji="0" lang="en-US" sz="1200" kern="1200" dirty="0" smtClean="0">
                          <a:effectLst/>
                        </a:rPr>
                        <a:t>Viatop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16.</a:t>
                      </a:r>
                      <a:r>
                        <a:rPr kumimoji="0" lang="ru-RU" sz="1200" kern="1200" dirty="0" smtClean="0">
                          <a:effectLst/>
                        </a:rPr>
                        <a:t> 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+ 0,45% добавки СД-1;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17.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+ 0,4% добавки ДЦГ;</a:t>
                      </a:r>
                      <a:endParaRPr lang="ru-RU" sz="1200" b="0" dirty="0"/>
                    </a:p>
                  </a:txBody>
                  <a:tcPr>
                    <a:lnL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18.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+ 0,4% добавки </a:t>
                      </a:r>
                      <a:r>
                        <a:rPr kumimoji="0" lang="en-US" sz="1200" kern="1200" dirty="0" smtClean="0">
                          <a:effectLst/>
                        </a:rPr>
                        <a:t>Vialux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19.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+ 0,3% полимерной фибры;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20.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+ 7% Унирем;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21.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+ 3% </a:t>
                      </a:r>
                      <a:r>
                        <a:rPr kumimoji="0" lang="en-US" sz="1200" kern="1200" dirty="0" smtClean="0">
                          <a:effectLst/>
                        </a:rPr>
                        <a:t>Sasobit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22.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+ 2% модификатора </a:t>
                      </a:r>
                      <a:r>
                        <a:rPr kumimoji="0" lang="en-US" sz="1200" kern="1200" dirty="0" smtClean="0">
                          <a:effectLst/>
                        </a:rPr>
                        <a:t>Honeywell A</a:t>
                      </a:r>
                      <a:r>
                        <a:rPr kumimoji="0" lang="ru-RU" sz="1200" kern="1200" dirty="0" smtClean="0">
                          <a:effectLst/>
                        </a:rPr>
                        <a:t>-</a:t>
                      </a:r>
                      <a:r>
                        <a:rPr kumimoji="0" lang="en-US" sz="1200" kern="1200" dirty="0" smtClean="0">
                          <a:effectLst/>
                        </a:rPr>
                        <a:t>CX Titan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  <a:endParaRPr kumimoji="0" lang="ru-RU" sz="1200" b="1" kern="1200" cap="none" spc="0" dirty="0" smtClean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</a:endParaRP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23.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+ 0,3% РТЭП;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24.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+ 0,3% </a:t>
                      </a:r>
                      <a:r>
                        <a:rPr kumimoji="0" lang="ru-RU" sz="1200" kern="1200" dirty="0" err="1" smtClean="0">
                          <a:effectLst/>
                        </a:rPr>
                        <a:t>микробазальтовой</a:t>
                      </a:r>
                      <a:r>
                        <a:rPr kumimoji="0" lang="ru-RU" sz="1200" kern="1200" dirty="0" smtClean="0">
                          <a:effectLst/>
                        </a:rPr>
                        <a:t> ваты;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25.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+ 0,05% </a:t>
                      </a:r>
                      <a:r>
                        <a:rPr kumimoji="0" lang="en-US" sz="1200" kern="1200" dirty="0" smtClean="0">
                          <a:effectLst/>
                        </a:rPr>
                        <a:t>Forta</a:t>
                      </a:r>
                      <a:r>
                        <a:rPr kumimoji="0" lang="ru-RU" sz="1200" kern="1200" dirty="0" smtClean="0">
                          <a:effectLst/>
                        </a:rPr>
                        <a:t>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26.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+ 4,3% ПБВ «</a:t>
                      </a:r>
                      <a:r>
                        <a:rPr kumimoji="0" lang="ru-RU" sz="1200" kern="1200" dirty="0" err="1" smtClean="0">
                          <a:effectLst/>
                        </a:rPr>
                        <a:t>Альфабит</a:t>
                      </a:r>
                      <a:r>
                        <a:rPr kumimoji="0" lang="ru-RU" sz="1200" kern="1200" dirty="0" smtClean="0">
                          <a:effectLst/>
                        </a:rPr>
                        <a:t> 60»;</a:t>
                      </a:r>
                    </a:p>
                    <a:p>
                      <a:pPr marL="0" lvl="3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27. </a:t>
                      </a:r>
                      <a:r>
                        <a:rPr kumimoji="0" lang="ru-RU" sz="1200" kern="1200" dirty="0" smtClean="0">
                          <a:effectLst/>
                        </a:rPr>
                        <a:t>Горячий плотный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+ 4,4% ПБВ «Полигум 60»;</a:t>
                      </a:r>
                    </a:p>
                    <a:p>
                      <a:pPr marL="0"/>
                      <a:r>
                        <a:rPr kumimoji="0" lang="ru-RU" sz="1200" b="1" kern="120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28.</a:t>
                      </a:r>
                      <a:r>
                        <a:rPr kumimoji="0" lang="ru-RU" sz="1200" kern="1200" dirty="0" smtClean="0">
                          <a:effectLst/>
                        </a:rPr>
                        <a:t> Горячий м/з а/б тип А </a:t>
                      </a:r>
                      <a:r>
                        <a:rPr kumimoji="0" lang="en-US" sz="1200" kern="1200" dirty="0" smtClean="0">
                          <a:effectLst/>
                        </a:rPr>
                        <a:t>I </a:t>
                      </a:r>
                      <a:r>
                        <a:rPr kumimoji="0" lang="ru-RU" sz="1200" kern="1200" dirty="0" smtClean="0">
                          <a:effectLst/>
                        </a:rPr>
                        <a:t>марки + 4,3% ПБВ «Лукойл»;</a:t>
                      </a:r>
                    </a:p>
                    <a:p>
                      <a:pPr marL="0"/>
                      <a:r>
                        <a:rPr lang="ru-RU" sz="1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29.</a:t>
                      </a:r>
                      <a:r>
                        <a:rPr lang="ru-RU" sz="1200" b="0" dirty="0" smtClean="0"/>
                        <a:t> Горячий пористый крупнозернистый асфальтобетон;</a:t>
                      </a:r>
                    </a:p>
                    <a:p>
                      <a:pPr marL="0"/>
                      <a:r>
                        <a:rPr lang="ru-RU" sz="1200" b="1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</a:rPr>
                        <a:t>30.</a:t>
                      </a:r>
                      <a:r>
                        <a:rPr lang="ru-RU" sz="1200" b="0" dirty="0" smtClean="0"/>
                        <a:t> Горячий плотный крупнозернистый асфальтобетон</a:t>
                      </a:r>
                      <a:endParaRPr lang="ru-RU" sz="1200" b="0" dirty="0"/>
                    </a:p>
                  </a:txBody>
                  <a:tcPr>
                    <a:lnL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C7C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22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низ 4"/>
          <p:cNvSpPr/>
          <p:nvPr/>
        </p:nvSpPr>
        <p:spPr>
          <a:xfrm>
            <a:off x="1238868" y="1693357"/>
            <a:ext cx="155449" cy="47411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445707" y="1227703"/>
            <a:ext cx="1755624" cy="4656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Стабилизирующие волокнистые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478860" y="787420"/>
            <a:ext cx="155449" cy="440283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углом вверх 8"/>
          <p:cNvSpPr/>
          <p:nvPr/>
        </p:nvSpPr>
        <p:spPr>
          <a:xfrm flipH="1" flipV="1">
            <a:off x="1176863" y="491009"/>
            <a:ext cx="1143027" cy="719724"/>
          </a:xfrm>
          <a:prstGeom prst="bentUpArrow">
            <a:avLst>
              <a:gd name="adj1" fmla="val 6944"/>
              <a:gd name="adj2" fmla="val 14455"/>
              <a:gd name="adj3" fmla="val 2517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445707" y="2175977"/>
            <a:ext cx="1755624" cy="20658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Viatop</a:t>
            </a:r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endParaRPr lang="en-US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Дцг</a:t>
            </a: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СД-1</a:t>
            </a: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Базальтовая вата</a:t>
            </a: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Микробазальтовая фибра</a:t>
            </a:r>
            <a:endParaRPr lang="en-US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473129" y="1693358"/>
            <a:ext cx="155449" cy="47411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Название 1"/>
          <p:cNvSpPr txBox="1">
            <a:spLocks/>
          </p:cNvSpPr>
          <p:nvPr/>
        </p:nvSpPr>
        <p:spPr>
          <a:xfrm>
            <a:off x="3679968" y="2175977"/>
            <a:ext cx="1755624" cy="26669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Honeywell titan</a:t>
            </a:r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endParaRPr lang="en-US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унирем</a:t>
            </a: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forta</a:t>
            </a:r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Полимерная фибра</a:t>
            </a:r>
          </a:p>
          <a:p>
            <a:endParaRPr lang="ru-RU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РТЭП</a:t>
            </a:r>
          </a:p>
          <a:p>
            <a:pPr marL="171450" indent="-171450">
              <a:buFontTx/>
              <a:buChar char="-"/>
            </a:pP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Sasobit</a:t>
            </a:r>
          </a:p>
          <a:p>
            <a:pPr marL="171450" indent="-171450">
              <a:buFontTx/>
              <a:buChar char="-"/>
            </a:pPr>
            <a:endParaRPr lang="en-US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en-US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Vialux</a:t>
            </a: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3679968" y="1244679"/>
            <a:ext cx="1755624" cy="4656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полимерные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6" name="Стрелка углом вверх 15"/>
          <p:cNvSpPr/>
          <p:nvPr/>
        </p:nvSpPr>
        <p:spPr>
          <a:xfrm flipV="1">
            <a:off x="6807198" y="495193"/>
            <a:ext cx="1143027" cy="719724"/>
          </a:xfrm>
          <a:prstGeom prst="bentUpArrow">
            <a:avLst>
              <a:gd name="adj1" fmla="val 6944"/>
              <a:gd name="adj2" fmla="val 14455"/>
              <a:gd name="adj3" fmla="val 2517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345266" y="197220"/>
            <a:ext cx="4461932" cy="6265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Добавки в асфальтобетон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755808" y="1676389"/>
            <a:ext cx="155449" cy="474116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азвание 1"/>
          <p:cNvSpPr txBox="1">
            <a:spLocks/>
          </p:cNvSpPr>
          <p:nvPr/>
        </p:nvSpPr>
        <p:spPr>
          <a:xfrm>
            <a:off x="6962647" y="2159008"/>
            <a:ext cx="1755624" cy="12022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тнк-альфабит 60</a:t>
            </a:r>
          </a:p>
          <a:p>
            <a:pPr marL="171450" indent="-171450">
              <a:buFontTx/>
              <a:buChar char="-"/>
            </a:pP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Полигум 60</a:t>
            </a:r>
          </a:p>
          <a:p>
            <a:pPr marL="171450" indent="-171450">
              <a:buFontTx/>
              <a:buChar char="-"/>
            </a:pP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  <a:p>
            <a:pPr marL="171450" indent="-171450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ЛУКОЙЛ</a:t>
            </a:r>
            <a:endParaRPr lang="en-US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9" name="Название 1"/>
          <p:cNvSpPr txBox="1">
            <a:spLocks/>
          </p:cNvSpPr>
          <p:nvPr/>
        </p:nvSpPr>
        <p:spPr>
          <a:xfrm>
            <a:off x="6962647" y="1227710"/>
            <a:ext cx="1755624" cy="4656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ПБВ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884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10552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исследования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предела прочности при сжатии при 20°С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для щебеночно-мастичного асфальтобетона и горячего плотного мелкозернистого асфальтобетона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марки,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 том числе на основе модифицированных битумов 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50919785"/>
              </p:ext>
            </p:extLst>
          </p:nvPr>
        </p:nvGraphicFramePr>
        <p:xfrm>
          <a:off x="262758" y="1418895"/>
          <a:ext cx="4326761" cy="3582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84019638"/>
              </p:ext>
            </p:extLst>
          </p:nvPr>
        </p:nvGraphicFramePr>
        <p:xfrm>
          <a:off x="4519448" y="1471443"/>
          <a:ext cx="4326761" cy="3582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8484" y="127728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ЩМА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432332" y="1269999"/>
            <a:ext cx="65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Тип 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6684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10552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исследования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предела прочности при сжатии при 50°С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для щебеночно-мастичного асфальтобетона и горячего плотного мелкозернистого асфальтобетона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марки,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 том числе на основе модифицированных битумов 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613050766"/>
              </p:ext>
            </p:extLst>
          </p:nvPr>
        </p:nvGraphicFramePr>
        <p:xfrm>
          <a:off x="289034" y="1418895"/>
          <a:ext cx="4326761" cy="3582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12438293"/>
              </p:ext>
            </p:extLst>
          </p:nvPr>
        </p:nvGraphicFramePr>
        <p:xfrm>
          <a:off x="4589518" y="1418895"/>
          <a:ext cx="4300484" cy="3317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68484" y="127728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ЩМА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432332" y="1269999"/>
            <a:ext cx="65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Тип 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603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10552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исследования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водонасыщения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образцов щебеночно-мастичного асфальтобетона и горячего плотного мелкозернистого асфальтобетона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марки,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 том числе на основе модифицированных битумов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968454719"/>
              </p:ext>
            </p:extLst>
          </p:nvPr>
        </p:nvGraphicFramePr>
        <p:xfrm>
          <a:off x="289034" y="1516599"/>
          <a:ext cx="4300484" cy="3253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50225064"/>
              </p:ext>
            </p:extLst>
          </p:nvPr>
        </p:nvGraphicFramePr>
        <p:xfrm>
          <a:off x="4545724" y="1530875"/>
          <a:ext cx="4300485" cy="329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8484" y="127728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ЩМА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432332" y="1269999"/>
            <a:ext cx="65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Тип 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7795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10552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исследования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сцепления при сдвиге при 50°С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для щебеночно-мастичного асфальтобетона и горячего плотного мелкозернистого асфальтобетона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марки,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 том числе на основе модифицированных битумов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03965968"/>
              </p:ext>
            </p:extLst>
          </p:nvPr>
        </p:nvGraphicFramePr>
        <p:xfrm>
          <a:off x="262760" y="1546531"/>
          <a:ext cx="4326761" cy="318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259856338"/>
              </p:ext>
            </p:extLst>
          </p:nvPr>
        </p:nvGraphicFramePr>
        <p:xfrm>
          <a:off x="4589521" y="1546531"/>
          <a:ext cx="4300485" cy="318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8484" y="1277287"/>
            <a:ext cx="622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ЩМА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432332" y="1269999"/>
            <a:ext cx="653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Тип 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352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асфальтобетона       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марки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762024"/>
              </p:ext>
            </p:extLst>
          </p:nvPr>
        </p:nvGraphicFramePr>
        <p:xfrm>
          <a:off x="444500" y="1397000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248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щебеночно-мастичного асфальтобетона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778591"/>
              </p:ext>
            </p:extLst>
          </p:nvPr>
        </p:nvGraphicFramePr>
        <p:xfrm>
          <a:off x="444500" y="1397000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490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8947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Экспериментальные исследования устойчивости к накоплению остаточных деформаций под воздействием расчетных динамических нагрузок асфальтобетонов типа А 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 марки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85018353"/>
              </p:ext>
            </p:extLst>
          </p:nvPr>
        </p:nvGraphicFramePr>
        <p:xfrm>
          <a:off x="289035" y="1319212"/>
          <a:ext cx="8557172" cy="3422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35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73323"/>
              </p:ext>
            </p:extLst>
          </p:nvPr>
        </p:nvGraphicFramePr>
        <p:xfrm>
          <a:off x="2269066" y="596891"/>
          <a:ext cx="4483993" cy="452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1" name="‘ормула" r:id="rId3" imgW="2907360" imgH="466200" progId="Equation.3">
                  <p:embed/>
                </p:oleObj>
              </mc:Choice>
              <mc:Fallback>
                <p:oleObj name="‘ормула" r:id="rId3" imgW="2907360" imgH="466200" progId="Equation.3">
                  <p:embed/>
                  <p:pic>
                    <p:nvPicPr>
                      <p:cNvPr id="0" name="Picture 3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066" y="596891"/>
                        <a:ext cx="4483993" cy="452971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657515"/>
              </p:ext>
            </p:extLst>
          </p:nvPr>
        </p:nvGraphicFramePr>
        <p:xfrm>
          <a:off x="2269066" y="1041380"/>
          <a:ext cx="787400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" name="‘ормула" r:id="rId5" imgW="776880" imgH="1270800" progId="Equation.3">
                  <p:embed/>
                </p:oleObj>
              </mc:Choice>
              <mc:Fallback>
                <p:oleObj name="‘ормула" r:id="rId5" imgW="776880" imgH="1270800" progId="Equation.3">
                  <p:embed/>
                  <p:pic>
                    <p:nvPicPr>
                      <p:cNvPr id="0" name="Picture 3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066" y="1041380"/>
                        <a:ext cx="787400" cy="1282700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32127" y="1041380"/>
            <a:ext cx="3720932" cy="3556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Вектор</a:t>
            </a:r>
            <a:r>
              <a:rPr kumimoji="1" lang="ru-RU" sz="1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-функция узловых перемещений;</a:t>
            </a:r>
            <a:endParaRPr kumimoji="1" lang="ru-RU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32127" y="1336123"/>
            <a:ext cx="3720932" cy="22225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Вектор-функция внешней нагрузки;</a:t>
            </a:r>
            <a:endParaRPr kumimoji="1" lang="ru-RU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036869" y="1550964"/>
            <a:ext cx="3716190" cy="32861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Глобальная матрица масс ансамбля элементов;</a:t>
            </a:r>
            <a:endParaRPr kumimoji="1" lang="ru-RU" sz="2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34755" y="1808670"/>
            <a:ext cx="3718304" cy="257176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Глобальная матрица демпфирования (вязкости) системы;</a:t>
            </a:r>
            <a:endParaRPr kumimoji="1" lang="ru-RU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29989" y="2065846"/>
            <a:ext cx="3723069" cy="258234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1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charset="0"/>
                <a:ea typeface="ÇlÇr ñæí©" charset="0"/>
              </a:rPr>
              <a:t>Глобальная матрица жесткости ансамбля элементов;</a:t>
            </a:r>
            <a:endParaRPr kumimoji="1" lang="ru-RU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46615"/>
              </p:ext>
            </p:extLst>
          </p:nvPr>
        </p:nvGraphicFramePr>
        <p:xfrm>
          <a:off x="2269066" y="2576499"/>
          <a:ext cx="4483992" cy="1199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3" name="‘ормула" r:id="rId7" imgW="3456000" imgH="1362240" progId="Equation.3">
                  <p:embed/>
                </p:oleObj>
              </mc:Choice>
              <mc:Fallback>
                <p:oleObj name="‘ормула" r:id="rId7" imgW="3456000" imgH="1362240" progId="Equation.3">
                  <p:embed/>
                  <p:pic>
                    <p:nvPicPr>
                      <p:cNvPr id="0" name="Picture 3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066" y="2576499"/>
                        <a:ext cx="4483992" cy="1199631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977420"/>
              </p:ext>
            </p:extLst>
          </p:nvPr>
        </p:nvGraphicFramePr>
        <p:xfrm>
          <a:off x="2269066" y="4099969"/>
          <a:ext cx="812800" cy="4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" name="‘ормула" r:id="rId9" imgW="804240" imgH="420480" progId="Equation.3">
                  <p:embed/>
                </p:oleObj>
              </mc:Choice>
              <mc:Fallback>
                <p:oleObj name="‘ормула" r:id="rId9" imgW="804240" imgH="420480" progId="Equation.3">
                  <p:embed/>
                  <p:pic>
                    <p:nvPicPr>
                      <p:cNvPr id="0" name="Picture 3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066" y="4099969"/>
                        <a:ext cx="812800" cy="432000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776781"/>
              </p:ext>
            </p:extLst>
          </p:nvPr>
        </p:nvGraphicFramePr>
        <p:xfrm>
          <a:off x="2269066" y="4542150"/>
          <a:ext cx="812800" cy="432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5" name="‘ормула" r:id="rId11" imgW="712800" imgH="420480" progId="Equation.3">
                  <p:embed/>
                </p:oleObj>
              </mc:Choice>
              <mc:Fallback>
                <p:oleObj name="‘ормула" r:id="rId11" imgW="712800" imgH="420480" progId="Equation.3">
                  <p:embed/>
                  <p:pic>
                    <p:nvPicPr>
                      <p:cNvPr id="0" name="Picture 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9066" y="4542150"/>
                        <a:ext cx="812800" cy="432001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Название 1"/>
          <p:cNvSpPr>
            <a:spLocks noGrp="1"/>
          </p:cNvSpPr>
          <p:nvPr>
            <p:ph type="title"/>
          </p:nvPr>
        </p:nvSpPr>
        <p:spPr>
          <a:xfrm>
            <a:off x="143933" y="137952"/>
            <a:ext cx="8873067" cy="4039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Уравнения движения автотранспортных средств по дорожной конструкции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58433" y="2326566"/>
            <a:ext cx="5207000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Метод интегрирования-явная безусловно устойчивая схема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58433" y="3776130"/>
            <a:ext cx="5207000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FFFF"/>
                </a:solidFill>
              </a:rPr>
              <a:t>Матрица для вычисления спектрального радиуса</a:t>
            </a:r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98800" y="4099969"/>
            <a:ext cx="535722" cy="432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FF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0,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98800" y="4542151"/>
            <a:ext cx="535722" cy="432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rgbClr val="FF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-1 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Text Box 1"/>
          <p:cNvSpPr txBox="1">
            <a:spLocks noChangeArrowheads="1"/>
          </p:cNvSpPr>
          <p:nvPr/>
        </p:nvSpPr>
        <p:spPr bwMode="auto">
          <a:xfrm>
            <a:off x="3708400" y="4099969"/>
            <a:ext cx="3044658" cy="21802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lvl="0"/>
            <a:r>
              <a:rPr lang="en-US" sz="1000" i="1" dirty="0" err="1" smtClean="0">
                <a:solidFill>
                  <a:srgbClr val="000000"/>
                </a:solidFill>
              </a:rPr>
              <a:t>i</a:t>
            </a:r>
            <a:r>
              <a:rPr lang="ru-RU" sz="1000" i="1" dirty="0">
                <a:solidFill>
                  <a:srgbClr val="000000"/>
                </a:solidFill>
              </a:rPr>
              <a:t>-е</a:t>
            </a:r>
            <a:r>
              <a:rPr lang="ru-RU" sz="1000" dirty="0">
                <a:solidFill>
                  <a:srgbClr val="000000"/>
                </a:solidFill>
              </a:rPr>
              <a:t> собственное число матрицы </a:t>
            </a:r>
            <a:r>
              <a:rPr lang="en-US" sz="1000" dirty="0">
                <a:solidFill>
                  <a:srgbClr val="000000"/>
                </a:solidFill>
              </a:rPr>
              <a:t>K</a:t>
            </a:r>
            <a:r>
              <a:rPr lang="ru-RU" sz="1000" baseline="-25000" dirty="0">
                <a:solidFill>
                  <a:srgbClr val="000000"/>
                </a:solidFill>
              </a:rPr>
              <a:t>1</a:t>
            </a:r>
            <a:r>
              <a:rPr lang="ru-RU" sz="1000" baseline="30000" dirty="0">
                <a:solidFill>
                  <a:srgbClr val="000000"/>
                </a:solidFill>
              </a:rPr>
              <a:t>-1</a:t>
            </a:r>
            <a:r>
              <a:rPr lang="en-US" sz="1000" dirty="0">
                <a:solidFill>
                  <a:srgbClr val="000000"/>
                </a:solidFill>
              </a:rPr>
              <a:t>K</a:t>
            </a:r>
            <a:r>
              <a:rPr lang="ru-RU" sz="1000" dirty="0">
                <a:solidFill>
                  <a:srgbClr val="000000"/>
                </a:solidFill>
              </a:rPr>
              <a:t>. </a:t>
            </a:r>
            <a:endParaRPr kumimoji="1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35" name="Объект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666771"/>
              </p:ext>
            </p:extLst>
          </p:nvPr>
        </p:nvGraphicFramePr>
        <p:xfrm>
          <a:off x="3708400" y="4313550"/>
          <a:ext cx="635428" cy="351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6" name="‘ормула" r:id="rId13" imgW="447840" imgH="219240" progId="Equation.3">
                  <p:embed/>
                </p:oleObj>
              </mc:Choice>
              <mc:Fallback>
                <p:oleObj name="‘ормула" r:id="rId13" imgW="447840" imgH="219240" progId="Equation.3">
                  <p:embed/>
                  <p:pic>
                    <p:nvPicPr>
                      <p:cNvPr id="0" name="Picture 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313550"/>
                        <a:ext cx="635428" cy="351584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Объект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766942"/>
              </p:ext>
            </p:extLst>
          </p:nvPr>
        </p:nvGraphicFramePr>
        <p:xfrm>
          <a:off x="4343828" y="4309719"/>
          <a:ext cx="1041400" cy="355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7" name="‘ормула" r:id="rId15" imgW="1032840" imgH="429480" progId="Equation.3">
                  <p:embed/>
                </p:oleObj>
              </mc:Choice>
              <mc:Fallback>
                <p:oleObj name="‘ормула" r:id="rId15" imgW="1032840" imgH="429480" progId="Equation.3">
                  <p:embed/>
                  <p:pic>
                    <p:nvPicPr>
                      <p:cNvPr id="0" name="Picture 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828" y="4309719"/>
                        <a:ext cx="1041400" cy="355414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1"/>
          <p:cNvSpPr txBox="1">
            <a:spLocks noChangeArrowheads="1"/>
          </p:cNvSpPr>
          <p:nvPr/>
        </p:nvSpPr>
        <p:spPr bwMode="auto">
          <a:xfrm>
            <a:off x="5383129" y="4315655"/>
            <a:ext cx="1369929" cy="349478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lvl="0"/>
            <a:r>
              <a:rPr lang="ru-RU" sz="1000" dirty="0" smtClean="0">
                <a:solidFill>
                  <a:srgbClr val="000000"/>
                </a:solidFill>
              </a:rPr>
              <a:t>собственные </a:t>
            </a:r>
          </a:p>
          <a:p>
            <a:pPr lvl="0"/>
            <a:r>
              <a:rPr lang="ru-RU" sz="1000" dirty="0" smtClean="0">
                <a:solidFill>
                  <a:srgbClr val="000000"/>
                </a:solidFill>
              </a:rPr>
              <a:t>числа </a:t>
            </a:r>
            <a:r>
              <a:rPr lang="ru-RU" sz="1000" dirty="0">
                <a:solidFill>
                  <a:srgbClr val="000000"/>
                </a:solidFill>
              </a:rPr>
              <a:t>матрицы </a:t>
            </a:r>
            <a:endParaRPr lang="en-US" sz="1000" dirty="0">
              <a:solidFill>
                <a:srgbClr val="000000"/>
              </a:solidFill>
            </a:endParaRPr>
          </a:p>
        </p:txBody>
      </p:sp>
      <p:graphicFrame>
        <p:nvGraphicFramePr>
          <p:cNvPr id="38" name="Объект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593544"/>
              </p:ext>
            </p:extLst>
          </p:nvPr>
        </p:nvGraphicFramePr>
        <p:xfrm>
          <a:off x="3708400" y="4660885"/>
          <a:ext cx="1320800" cy="313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8" name="‘ормула" r:id="rId17" imgW="1307160" imgH="264960" progId="Equation.3">
                  <p:embed/>
                </p:oleObj>
              </mc:Choice>
              <mc:Fallback>
                <p:oleObj name="‘ормула" r:id="rId17" imgW="1307160" imgH="264960" progId="Equation.3">
                  <p:embed/>
                  <p:pic>
                    <p:nvPicPr>
                      <p:cNvPr id="0" name="Picture 3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660885"/>
                        <a:ext cx="1320800" cy="313266"/>
                      </a:xfrm>
                      <a:prstGeom prst="rect">
                        <a:avLst/>
                      </a:prstGeom>
                      <a:solidFill>
                        <a:srgbClr val="D9D9D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Box 1"/>
          <p:cNvSpPr txBox="1">
            <a:spLocks noChangeArrowheads="1"/>
          </p:cNvSpPr>
          <p:nvPr/>
        </p:nvSpPr>
        <p:spPr bwMode="auto">
          <a:xfrm>
            <a:off x="5029200" y="4642794"/>
            <a:ext cx="1723858" cy="331357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lvl="0"/>
            <a:r>
              <a:rPr lang="ru-RU" sz="1000" dirty="0" smtClean="0">
                <a:solidFill>
                  <a:srgbClr val="000000"/>
                </a:solidFill>
              </a:rPr>
              <a:t>спектральный радиус</a:t>
            </a:r>
            <a:endParaRPr 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20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8947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Экспериментальные исследования устойчивости к накоплению остаточных деформаций под воздействием расчетных динамических нагрузок щебеночно-мастичных асфальтобетонов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28628295"/>
              </p:ext>
            </p:extLst>
          </p:nvPr>
        </p:nvGraphicFramePr>
        <p:xfrm>
          <a:off x="289035" y="1319213"/>
          <a:ext cx="8557172" cy="3422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67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крупнозернистого пористого  асфальтобетона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6109461"/>
              </p:ext>
            </p:extLst>
          </p:nvPr>
        </p:nvGraphicFramePr>
        <p:xfrm>
          <a:off x="419099" y="1430867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078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901714" y="195475"/>
            <a:ext cx="7398407" cy="8882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Лабораторные испытания устойчивости крупнозернистого плотного  асфальтобетона к накоплению остаточных деформаций на приборе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динамических испытаний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627872"/>
              </p:ext>
            </p:extLst>
          </p:nvPr>
        </p:nvGraphicFramePr>
        <p:xfrm>
          <a:off x="444499" y="1397000"/>
          <a:ext cx="8255001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703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901714" y="195476"/>
            <a:ext cx="7398407" cy="71045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Поперечный профиль автодороги М4 «дон» км982-км1000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6" y="1303767"/>
            <a:ext cx="8919883" cy="366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38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803401" y="197220"/>
            <a:ext cx="5604931" cy="105584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Исходные данные, необходимые для проведения расчета автомобильной дороги в соответствии с предлагаемой методикой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5533" y="1864173"/>
            <a:ext cx="1718733" cy="28931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Данные по </a:t>
            </a:r>
            <a:r>
              <a:rPr lang="ru-RU" sz="1400" dirty="0" smtClean="0">
                <a:solidFill>
                  <a:srgbClr val="FF0000"/>
                </a:solidFill>
              </a:rPr>
              <a:t>суточной интенсивности и составу движения</a:t>
            </a:r>
            <a:r>
              <a:rPr lang="ru-RU" sz="1400" dirty="0" smtClean="0"/>
              <a:t>, а также средний темп роста интенсивности движения по всем типам транспортных средств</a:t>
            </a:r>
          </a:p>
          <a:p>
            <a:pPr algn="just"/>
            <a:r>
              <a:rPr lang="ru-RU" sz="1400" dirty="0" smtClean="0"/>
              <a:t>  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12265" y="1864173"/>
            <a:ext cx="1718733" cy="28931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Данные о </a:t>
            </a:r>
            <a:r>
              <a:rPr lang="ru-RU" sz="1400" dirty="0" smtClean="0">
                <a:solidFill>
                  <a:srgbClr val="FF0000"/>
                </a:solidFill>
              </a:rPr>
              <a:t>температурном режиме</a:t>
            </a:r>
            <a:r>
              <a:rPr lang="ru-RU" sz="1400" dirty="0" smtClean="0"/>
              <a:t> работы дорожной конструкции по слоям дорожной одежды и в грунте земляного полотна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5866" y="1869145"/>
            <a:ext cx="1718733" cy="28931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Данные о </a:t>
            </a:r>
            <a:r>
              <a:rPr lang="ru-RU" sz="1400" dirty="0" smtClean="0">
                <a:solidFill>
                  <a:srgbClr val="FF0000"/>
                </a:solidFill>
              </a:rPr>
              <a:t>влажностном режиме</a:t>
            </a:r>
            <a:r>
              <a:rPr lang="ru-RU" sz="1400" dirty="0" smtClean="0"/>
              <a:t> работы грунта земляного полотна по месяцам года в зоне обочины и под дорожной одеждой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  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1133" y="1864173"/>
            <a:ext cx="1718733" cy="292387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FF0000"/>
                </a:solidFill>
              </a:rPr>
              <a:t>Характеристики материалов </a:t>
            </a:r>
            <a:r>
              <a:rPr lang="ru-RU" sz="1400" dirty="0" smtClean="0"/>
              <a:t>конструктивных слоев дорожных одежд и грунта земляного полотна:</a:t>
            </a:r>
          </a:p>
          <a:p>
            <a:pPr algn="just"/>
            <a:r>
              <a:rPr lang="ru-RU" sz="1400" dirty="0">
                <a:solidFill>
                  <a:srgbClr val="3366FF"/>
                </a:solidFill>
              </a:rPr>
              <a:t>и</a:t>
            </a:r>
            <a:r>
              <a:rPr lang="ru-RU" sz="1400" dirty="0" smtClean="0">
                <a:solidFill>
                  <a:srgbClr val="3366FF"/>
                </a:solidFill>
              </a:rPr>
              <a:t>звестные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(Е, </a:t>
            </a:r>
            <a:r>
              <a:rPr lang="ru-RU" sz="1400" dirty="0" err="1" smtClean="0">
                <a:solidFill>
                  <a:srgbClr val="FF0000"/>
                </a:solidFill>
              </a:rPr>
              <a:t>φ</a:t>
            </a:r>
            <a:r>
              <a:rPr lang="ru-RU" sz="1400" dirty="0" smtClean="0">
                <a:solidFill>
                  <a:srgbClr val="FF0000"/>
                </a:solidFill>
              </a:rPr>
              <a:t>, С, </a:t>
            </a:r>
            <a:r>
              <a:rPr lang="ru-RU" sz="1400" dirty="0" err="1" smtClean="0">
                <a:solidFill>
                  <a:srgbClr val="FF0000"/>
                </a:solidFill>
              </a:rPr>
              <a:t>ρ</a:t>
            </a:r>
            <a:r>
              <a:rPr lang="ru-RU" sz="1400" dirty="0" smtClean="0">
                <a:solidFill>
                  <a:srgbClr val="FF0000"/>
                </a:solidFill>
              </a:rPr>
              <a:t>, геометр. параметры);</a:t>
            </a:r>
          </a:p>
          <a:p>
            <a:pPr algn="just"/>
            <a:r>
              <a:rPr lang="ru-RU" sz="1400" dirty="0" smtClean="0">
                <a:solidFill>
                  <a:srgbClr val="3366FF"/>
                </a:solidFill>
              </a:rPr>
              <a:t>дополнительные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(</a:t>
            </a:r>
            <a:r>
              <a:rPr lang="ru-RU" sz="1600" dirty="0" err="1" smtClean="0">
                <a:solidFill>
                  <a:srgbClr val="FF0000"/>
                </a:solidFill>
              </a:rPr>
              <a:t>ε</a:t>
            </a:r>
            <a:r>
              <a:rPr lang="ru-RU" sz="1100" dirty="0" err="1" smtClean="0">
                <a:solidFill>
                  <a:srgbClr val="FF0000"/>
                </a:solidFill>
              </a:rPr>
              <a:t>ост</a:t>
            </a:r>
            <a:r>
              <a:rPr lang="ru-RU" sz="11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– остаточные деформации)</a:t>
            </a:r>
            <a:endParaRPr lang="ru-RU" sz="1100" dirty="0">
              <a:solidFill>
                <a:srgbClr val="FF0000"/>
              </a:solidFill>
            </a:endParaRPr>
          </a:p>
        </p:txBody>
      </p:sp>
      <p:sp>
        <p:nvSpPr>
          <p:cNvPr id="10" name="Стрелка углом вверх 9"/>
          <p:cNvSpPr/>
          <p:nvPr/>
        </p:nvSpPr>
        <p:spPr>
          <a:xfrm rot="10800000">
            <a:off x="953008" y="982132"/>
            <a:ext cx="791125" cy="856640"/>
          </a:xfrm>
          <a:prstGeom prst="bent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углом вверх 10"/>
          <p:cNvSpPr/>
          <p:nvPr/>
        </p:nvSpPr>
        <p:spPr>
          <a:xfrm rot="10800000" flipH="1">
            <a:off x="7459134" y="982132"/>
            <a:ext cx="791125" cy="856640"/>
          </a:xfrm>
          <a:prstGeom prst="bent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3412069" y="1286931"/>
            <a:ext cx="484632" cy="54337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630337" y="1295399"/>
            <a:ext cx="484632" cy="54337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85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718734" y="182774"/>
            <a:ext cx="5706532" cy="723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Внесение исходных данных для рассматриваемой автомобильной дороги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5122" name="Рисунок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2" t="32726" r="20032" b="34535"/>
          <a:stretch>
            <a:fillRect/>
          </a:stretch>
        </p:blipFill>
        <p:spPr bwMode="auto">
          <a:xfrm>
            <a:off x="576122" y="1376363"/>
            <a:ext cx="7991755" cy="330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4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9267" y="1396999"/>
            <a:ext cx="6430433" cy="3295821"/>
          </a:xfrm>
          <a:prstGeom prst="rect">
            <a:avLst/>
          </a:prstGeom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718734" y="182774"/>
            <a:ext cx="5706532" cy="723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Внесение исходных данных по суточной интенсивности и составу движения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3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970476"/>
              </p:ext>
            </p:extLst>
          </p:nvPr>
        </p:nvGraphicFramePr>
        <p:xfrm>
          <a:off x="4675718" y="933453"/>
          <a:ext cx="4351571" cy="191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Документ" r:id="rId4" imgW="5956081" imgH="2616104" progId="Word.Document.12">
                  <p:embed/>
                </p:oleObj>
              </mc:Choice>
              <mc:Fallback>
                <p:oleObj name="Документ" r:id="rId4" imgW="5956081" imgH="2616104" progId="Word.Document.12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718" y="933453"/>
                        <a:ext cx="4351571" cy="19113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168474"/>
              </p:ext>
            </p:extLst>
          </p:nvPr>
        </p:nvGraphicFramePr>
        <p:xfrm>
          <a:off x="137585" y="3007774"/>
          <a:ext cx="4351571" cy="191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Документ" r:id="rId7" imgW="5956081" imgH="2616104" progId="Word.Document.12">
                  <p:embed/>
                </p:oleObj>
              </mc:Choice>
              <mc:Fallback>
                <p:oleObj name="Документ" r:id="rId7" imgW="5956081" imgH="2616104" progId="Word.Document.12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585" y="3007774"/>
                        <a:ext cx="4351571" cy="19113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464262"/>
              </p:ext>
            </p:extLst>
          </p:nvPr>
        </p:nvGraphicFramePr>
        <p:xfrm>
          <a:off x="4675718" y="3014125"/>
          <a:ext cx="4351571" cy="191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Документ" r:id="rId10" imgW="5956081" imgH="2616104" progId="Word.Document.12">
                  <p:embed/>
                </p:oleObj>
              </mc:Choice>
              <mc:Fallback>
                <p:oleObj name="Документ" r:id="rId10" imgW="5956081" imgH="2616104" progId="Word.Document.12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718" y="3014125"/>
                        <a:ext cx="4351571" cy="19113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472012"/>
              </p:ext>
            </p:extLst>
          </p:nvPr>
        </p:nvGraphicFramePr>
        <p:xfrm>
          <a:off x="137586" y="933453"/>
          <a:ext cx="4351570" cy="191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Документ" r:id="rId13" imgW="5956081" imgH="2616104" progId="Word.Document.12">
                  <p:embed/>
                </p:oleObj>
              </mc:Choice>
              <mc:Fallback>
                <p:oleObj name="Документ" r:id="rId13" imgW="5956081" imgH="2616104" progId="Word.Document.12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586" y="933453"/>
                        <a:ext cx="4351570" cy="19113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137585" y="47302"/>
            <a:ext cx="8889704" cy="64696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Распределение состава транспортного потока по скорости и полосам движения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8184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1718734" y="182774"/>
            <a:ext cx="5706532" cy="723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Внесение исходных данных по температурному режиму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работы дорожной конструкции 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300" y="1049867"/>
            <a:ext cx="5168900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9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1718734" y="182774"/>
            <a:ext cx="5706532" cy="723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Внесение исходных данных по влажностному режиму работы грунта земляного полотна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1079500"/>
            <a:ext cx="4262967" cy="38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Лист 0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0"/>
          <a:stretch/>
        </p:blipFill>
        <p:spPr bwMode="auto">
          <a:xfrm>
            <a:off x="1244601" y="668867"/>
            <a:ext cx="6671733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43933" y="137952"/>
            <a:ext cx="8873067" cy="4039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Методика построения квазистатической нагрузки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736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4999" y="1274232"/>
            <a:ext cx="5157695" cy="3653367"/>
          </a:xfrm>
          <a:prstGeom prst="rect">
            <a:avLst/>
          </a:prstGeom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905933" y="179279"/>
            <a:ext cx="7264400" cy="90095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Внесение исходных данных по накоплению остаточных деформаций в материалах конструктивных слоев дорожных одежд и грунте земляного полотна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28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8000" y="1192296"/>
            <a:ext cx="5520265" cy="3811503"/>
          </a:xfrm>
          <a:prstGeom prst="rect">
            <a:avLst/>
          </a:prstGeom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888998" y="179279"/>
            <a:ext cx="7340600" cy="88091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определение вертикальных перемещений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поверхности дорожного покрытия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и приведенных квазистатических нагрузок от движущегося транспорта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065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888998" y="179279"/>
            <a:ext cx="7340600" cy="7774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Определение 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суммарной приведенной квазистатической нагрузки 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3999" y="1096433"/>
            <a:ext cx="6095689" cy="378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Лист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6"/>
          <a:stretch>
            <a:fillRect/>
          </a:stretch>
        </p:blipFill>
        <p:spPr bwMode="auto">
          <a:xfrm>
            <a:off x="702732" y="1134533"/>
            <a:ext cx="7755467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11667" y="195475"/>
            <a:ext cx="8610599" cy="6681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Накопление максимальных необратимых перемещений поверхности проезжей части автодороги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68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083" y="717564"/>
            <a:ext cx="5988050" cy="210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083" y="2822125"/>
            <a:ext cx="5988050" cy="220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183106" y="713790"/>
            <a:ext cx="414977" cy="38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892" tIns="31446" rIns="62892" bIns="31446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r>
              <a:rPr lang="ru-RU" sz="2100" dirty="0"/>
              <a:t>а)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183106" y="2822125"/>
            <a:ext cx="413833" cy="38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892" tIns="31446" rIns="62892" bIns="31446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r>
              <a:rPr lang="ru-RU" sz="2100" dirty="0"/>
              <a:t>б)</a:t>
            </a:r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211667" y="110806"/>
            <a:ext cx="8678333" cy="5183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Накопление остаточных деформаций на поверхности покрытия за 15 лет эксплуатации дороги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14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Лист 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33"/>
          <a:stretch>
            <a:fillRect/>
          </a:stretch>
        </p:blipFill>
        <p:spPr bwMode="auto">
          <a:xfrm>
            <a:off x="1447800" y="946503"/>
            <a:ext cx="6341533" cy="40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11667" y="195476"/>
            <a:ext cx="8610599" cy="6494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Схема наблюдательной станции на автодороге «</a:t>
            </a:r>
            <a:r>
              <a:rPr 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ольгинская-волгодонск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», </a:t>
            </a:r>
            <a:r>
              <a:rPr lang="ru-RU" sz="1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км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11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86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745066"/>
            <a:ext cx="7037388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11667" y="195476"/>
            <a:ext cx="8610599" cy="43952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Схема расположения измерительных зондов в плане</a:t>
            </a:r>
            <a:endParaRPr lang="ru-RU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403350" y="4378854"/>
            <a:ext cx="6480175" cy="61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892" tIns="31446" rIns="62892" bIns="31446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eaLnBrk="1" hangingPunct="1"/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ru-RU" sz="1200" dirty="0"/>
              <a:t>- маркеры для построения поперечного профиля</a:t>
            </a:r>
          </a:p>
          <a:p>
            <a:pPr eaLnBrk="1" hangingPunct="1"/>
            <a:endParaRPr lang="ru-RU" sz="1200" dirty="0" smtClean="0"/>
          </a:p>
          <a:p>
            <a:pPr eaLnBrk="1" hangingPunct="1"/>
            <a:r>
              <a:rPr lang="ru-RU" sz="1200" dirty="0" smtClean="0"/>
              <a:t> </a:t>
            </a:r>
            <a:r>
              <a:rPr lang="ru-RU" sz="1200" dirty="0"/>
              <a:t>- расположение зондов относительно колеи</a:t>
            </a:r>
          </a:p>
        </p:txBody>
      </p:sp>
      <p:sp>
        <p:nvSpPr>
          <p:cNvPr id="8" name="Овал 7"/>
          <p:cNvSpPr/>
          <p:nvPr/>
        </p:nvSpPr>
        <p:spPr>
          <a:xfrm>
            <a:off x="1185863" y="4768336"/>
            <a:ext cx="217487" cy="198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92" tIns="31446" rIns="62892" bIns="31446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 flipH="1">
            <a:off x="1259947" y="4470950"/>
            <a:ext cx="90486" cy="108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92" tIns="31446" rIns="62892" bIns="31446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8695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Конструкция измерительных зондов для исследований накоплений остаточных деформаций в слоях дорожных одежд и грунте земляного полотна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36" name="Содержимое 4" descr="Зонд9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036" y="1221619"/>
            <a:ext cx="1429516" cy="3573788"/>
          </a:xfrm>
          <a:prstGeom prst="rect">
            <a:avLst/>
          </a:prstGeom>
        </p:spPr>
      </p:pic>
      <p:sp>
        <p:nvSpPr>
          <p:cNvPr id="37" name="Текст 10"/>
          <p:cNvSpPr txBox="1">
            <a:spLocks/>
          </p:cNvSpPr>
          <p:nvPr/>
        </p:nvSpPr>
        <p:spPr>
          <a:xfrm>
            <a:off x="1826381" y="1197429"/>
            <a:ext cx="5158620" cy="3547329"/>
          </a:xfrm>
          <a:prstGeom prst="rect">
            <a:avLst/>
          </a:prstGeom>
        </p:spPr>
        <p:txBody>
          <a:bodyPr>
            <a:no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Фиксирующая пробка</a:t>
            </a:r>
            <a:r>
              <a:rPr lang="ru-RU" sz="900" dirty="0" smtClean="0"/>
              <a:t> – предназначена для вертикального размещения зонда в одном уровне с поверхностью слоя покрытия.</a:t>
            </a:r>
          </a:p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Пробка внутренняя</a:t>
            </a:r>
            <a:r>
              <a:rPr lang="ru-RU" sz="900" dirty="0" smtClean="0"/>
              <a:t> – предназначена для герметизации внутренней электроники и защиты штекера.</a:t>
            </a:r>
          </a:p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Разъем</a:t>
            </a:r>
            <a:r>
              <a:rPr lang="ru-RU" sz="900" dirty="0" smtClean="0"/>
              <a:t> – предназначен для подключения считывающего устройства.</a:t>
            </a:r>
          </a:p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Металлическая трубка</a:t>
            </a:r>
            <a:r>
              <a:rPr lang="ru-RU" sz="900" dirty="0" smtClean="0"/>
              <a:t> – несущий элемент конструкции предназначен для защиты от механических повреждений внутренней электроники, а также является вертикальной направляющей для перемещения магнитных сборок.</a:t>
            </a:r>
          </a:p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Пластиковая трубка</a:t>
            </a:r>
            <a:r>
              <a:rPr lang="ru-RU" sz="900" dirty="0" smtClean="0"/>
              <a:t> – предназначена для надежного крепления датчиков перемещения на одном уровне с межслойными магнитными сборками, а также служит герметичной оболочкой при обработке электроники кремнийорганическим  компаундом.</a:t>
            </a:r>
          </a:p>
          <a:p>
            <a:pPr marL="36576" indent="0">
              <a:spcBef>
                <a:spcPts val="1000"/>
              </a:spcBef>
              <a:buNone/>
            </a:pPr>
            <a:r>
              <a:rPr lang="ru-RU" sz="900" i="1" dirty="0" smtClean="0"/>
              <a:t>Магнитная сборка и межслойный  диск </a:t>
            </a:r>
            <a:r>
              <a:rPr lang="ru-RU" sz="900" dirty="0" smtClean="0"/>
              <a:t>–предназначены для неподвижного закрепления магнитов относительно границы слоев дорожной конструкции.</a:t>
            </a:r>
            <a:r>
              <a:rPr lang="ru-RU" sz="900" i="1" dirty="0" smtClean="0"/>
              <a:t> </a:t>
            </a:r>
          </a:p>
          <a:p>
            <a:pPr marL="36576" indent="0">
              <a:spcBef>
                <a:spcPts val="0"/>
              </a:spcBef>
              <a:buNone/>
            </a:pPr>
            <a:endParaRPr lang="ru-RU" sz="900" i="1" dirty="0" smtClean="0"/>
          </a:p>
          <a:p>
            <a:pPr marL="36576" indent="0">
              <a:spcBef>
                <a:spcPts val="0"/>
              </a:spcBef>
              <a:buNone/>
            </a:pPr>
            <a:endParaRPr lang="ru-RU" sz="900" i="1" dirty="0" smtClean="0"/>
          </a:p>
          <a:p>
            <a:pPr marL="36576" indent="0">
              <a:spcBef>
                <a:spcPts val="0"/>
              </a:spcBef>
              <a:buNone/>
            </a:pPr>
            <a:r>
              <a:rPr lang="ru-RU" sz="900" i="1" dirty="0" smtClean="0"/>
              <a:t>Измерительные модули </a:t>
            </a:r>
            <a:r>
              <a:rPr lang="ru-RU" sz="900" dirty="0" smtClean="0"/>
              <a:t>– предназначены для регистрации деформаций.</a:t>
            </a:r>
          </a:p>
          <a:p>
            <a:pPr marL="36576" indent="0">
              <a:spcBef>
                <a:spcPts val="0"/>
              </a:spcBef>
              <a:buNone/>
            </a:pPr>
            <a:endParaRPr lang="ru-RU" sz="900" i="1" dirty="0" smtClean="0"/>
          </a:p>
          <a:p>
            <a:pPr marL="36576" indent="0">
              <a:spcBef>
                <a:spcPts val="0"/>
              </a:spcBef>
              <a:buNone/>
            </a:pPr>
            <a:r>
              <a:rPr lang="ru-RU" sz="900" i="1" dirty="0" smtClean="0"/>
              <a:t>Модуль питания </a:t>
            </a:r>
            <a:r>
              <a:rPr lang="ru-RU" sz="900" dirty="0" smtClean="0"/>
              <a:t>– вспомогательная плата предназначена для стабилизации напряжения.</a:t>
            </a:r>
            <a:endParaRPr lang="ru-RU" sz="900" i="1" dirty="0" smtClean="0"/>
          </a:p>
          <a:p>
            <a:pPr marL="36576" indent="0">
              <a:spcBef>
                <a:spcPts val="0"/>
              </a:spcBef>
              <a:buNone/>
            </a:pPr>
            <a:endParaRPr lang="ru-RU" sz="900" i="1" dirty="0" smtClean="0"/>
          </a:p>
          <a:p>
            <a:pPr marL="36576" indent="0">
              <a:spcBef>
                <a:spcPts val="0"/>
              </a:spcBef>
              <a:buNone/>
            </a:pPr>
            <a:r>
              <a:rPr lang="ru-RU" sz="900" i="1" dirty="0" smtClean="0"/>
              <a:t>Компаунд кремнийорганический</a:t>
            </a:r>
            <a:r>
              <a:rPr lang="ru-RU" sz="900" dirty="0" smtClean="0"/>
              <a:t> – предназначен для предотвращения попадания влаги.</a:t>
            </a:r>
          </a:p>
          <a:p>
            <a:pPr>
              <a:spcBef>
                <a:spcPts val="1000"/>
              </a:spcBef>
            </a:pPr>
            <a:endParaRPr lang="ru-RU" sz="900" dirty="0" smtClean="0"/>
          </a:p>
        </p:txBody>
      </p:sp>
      <p:pic>
        <p:nvPicPr>
          <p:cNvPr id="39" name="Рисунок 2" descr="D:\Сергей\новый отчет зонды\конструкция с зондом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773" y="1197429"/>
            <a:ext cx="1731435" cy="354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Прямая соединительная линия 47"/>
          <p:cNvCxnSpPr/>
          <p:nvPr/>
        </p:nvCxnSpPr>
        <p:spPr>
          <a:xfrm>
            <a:off x="1306287" y="1330476"/>
            <a:ext cx="520094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/>
          <p:nvPr/>
        </p:nvCxnSpPr>
        <p:spPr>
          <a:xfrm>
            <a:off x="1028097" y="1415144"/>
            <a:ext cx="798284" cy="326571"/>
          </a:xfrm>
          <a:prstGeom prst="bentConnector3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/>
          <p:nvPr/>
        </p:nvCxnSpPr>
        <p:spPr>
          <a:xfrm>
            <a:off x="1028097" y="1517953"/>
            <a:ext cx="798284" cy="622904"/>
          </a:xfrm>
          <a:prstGeom prst="bentConnector3">
            <a:avLst>
              <a:gd name="adj1" fmla="val 37879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Соединительная линия уступом 60"/>
          <p:cNvCxnSpPr/>
          <p:nvPr/>
        </p:nvCxnSpPr>
        <p:spPr>
          <a:xfrm>
            <a:off x="1162051" y="2237619"/>
            <a:ext cx="664331" cy="214690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Соединительная линия уступом 63"/>
          <p:cNvCxnSpPr>
            <a:endCxn id="37" idx="1"/>
          </p:cNvCxnSpPr>
          <p:nvPr/>
        </p:nvCxnSpPr>
        <p:spPr>
          <a:xfrm>
            <a:off x="1117601" y="2452309"/>
            <a:ext cx="708780" cy="518784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Соединительная линия уступом 75"/>
          <p:cNvCxnSpPr/>
          <p:nvPr/>
        </p:nvCxnSpPr>
        <p:spPr>
          <a:xfrm>
            <a:off x="1384301" y="3123494"/>
            <a:ext cx="442082" cy="424743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1384300" y="2946400"/>
            <a:ext cx="0" cy="17709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Соединительная линия уступом 84"/>
          <p:cNvCxnSpPr/>
          <p:nvPr/>
        </p:nvCxnSpPr>
        <p:spPr>
          <a:xfrm rot="16200000" flipH="1">
            <a:off x="955835" y="3423857"/>
            <a:ext cx="899573" cy="198663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1504953" y="3972976"/>
            <a:ext cx="32142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1028096" y="3073402"/>
            <a:ext cx="278190" cy="4226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Соединительная линия уступом 105"/>
          <p:cNvCxnSpPr/>
          <p:nvPr/>
        </p:nvCxnSpPr>
        <p:spPr>
          <a:xfrm>
            <a:off x="1028097" y="3600451"/>
            <a:ext cx="798284" cy="700617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Соединительная линия уступом 109"/>
          <p:cNvCxnSpPr/>
          <p:nvPr/>
        </p:nvCxnSpPr>
        <p:spPr>
          <a:xfrm>
            <a:off x="1028097" y="3972976"/>
            <a:ext cx="798284" cy="599024"/>
          </a:xfrm>
          <a:prstGeom prst="bentConnector3">
            <a:avLst>
              <a:gd name="adj1" fmla="val 50000"/>
            </a:avLst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6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7553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Конструкции дорожных одежд на экспериментальных участках автомобильной дороги м4-«дон»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7" name="Рисунок 3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5" y="1074835"/>
            <a:ext cx="2217099" cy="3209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Изображение 7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568" y="1065522"/>
            <a:ext cx="2217099" cy="3226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Изображение 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109" y="1082878"/>
            <a:ext cx="2217099" cy="320929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55568" y="1065521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</a:t>
            </a:r>
            <a:r>
              <a:rPr lang="ru-RU" sz="900" dirty="0" smtClean="0"/>
              <a:t>плотный м/з асфальтобетон </a:t>
            </a:r>
            <a:r>
              <a:rPr lang="ru-RU" sz="900" dirty="0"/>
              <a:t>типа А, </a:t>
            </a:r>
            <a:r>
              <a:rPr lang="ru-RU" sz="900" dirty="0" err="1"/>
              <a:t>I</a:t>
            </a:r>
            <a:r>
              <a:rPr lang="ru-RU" sz="900" dirty="0"/>
              <a:t> марки </a:t>
            </a:r>
            <a:r>
              <a:rPr lang="ru-RU" sz="900" dirty="0" smtClean="0"/>
              <a:t>                           </a:t>
            </a:r>
            <a:r>
              <a:rPr lang="en-US" sz="900" dirty="0" smtClean="0"/>
              <a:t>h</a:t>
            </a:r>
            <a:r>
              <a:rPr lang="ru-RU" sz="900" dirty="0" smtClean="0"/>
              <a:t>=</a:t>
            </a:r>
            <a:r>
              <a:rPr lang="ru-RU" sz="900" dirty="0"/>
              <a:t>5см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035" y="1478108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асфальтобетон </a:t>
            </a:r>
            <a:r>
              <a:rPr lang="en-US" sz="900" dirty="0" smtClean="0"/>
              <a:t>                           h</a:t>
            </a:r>
            <a:r>
              <a:rPr lang="ru-RU" sz="900" dirty="0"/>
              <a:t>=7см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9035" y="1974439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</a:t>
            </a:r>
            <a:r>
              <a:rPr lang="ru-RU" sz="900" dirty="0" smtClean="0"/>
              <a:t>асфальтобетон</a:t>
            </a:r>
            <a:r>
              <a:rPr lang="en-US" sz="900" dirty="0" smtClean="0"/>
              <a:t>                           </a:t>
            </a:r>
            <a:r>
              <a:rPr lang="ru-RU" sz="900" dirty="0" smtClean="0"/>
              <a:t> </a:t>
            </a:r>
            <a:r>
              <a:rPr lang="en-US" sz="900" dirty="0"/>
              <a:t>h</a:t>
            </a:r>
            <a:r>
              <a:rPr lang="ru-RU" sz="900" dirty="0" smtClean="0"/>
              <a:t>=</a:t>
            </a:r>
            <a:r>
              <a:rPr lang="en-US" sz="900" dirty="0" smtClean="0"/>
              <a:t>8</a:t>
            </a:r>
            <a:r>
              <a:rPr lang="ru-RU" sz="900" dirty="0" smtClean="0"/>
              <a:t>см </a:t>
            </a:r>
            <a:endParaRPr lang="ru-RU" sz="9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9035" y="2801944"/>
            <a:ext cx="22170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ЩПЦС М75 </a:t>
            </a:r>
            <a:r>
              <a:rPr lang="en-US" sz="1200" dirty="0" smtClean="0"/>
              <a:t>               h</a:t>
            </a:r>
            <a:r>
              <a:rPr lang="ru-RU" sz="1200" dirty="0"/>
              <a:t>=20см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9035" y="3637111"/>
            <a:ext cx="221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Щебень, уложенный по способу заклинки </a:t>
            </a:r>
            <a:r>
              <a:rPr lang="en-US" sz="1200" dirty="0" smtClean="0"/>
              <a:t>     h</a:t>
            </a:r>
            <a:r>
              <a:rPr lang="ru-RU" sz="1200" dirty="0"/>
              <a:t>=33см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9035" y="1074835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Щебеночно-мастичный асфальтобетон </a:t>
            </a:r>
            <a:r>
              <a:rPr lang="en-US" sz="900" dirty="0" smtClean="0"/>
              <a:t>	                         h</a:t>
            </a:r>
            <a:r>
              <a:rPr lang="ru-RU" sz="900" dirty="0"/>
              <a:t>=5см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55568" y="1516467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асфальтобетон </a:t>
            </a:r>
            <a:r>
              <a:rPr lang="en-US" sz="900" dirty="0" smtClean="0"/>
              <a:t>                           h</a:t>
            </a:r>
            <a:r>
              <a:rPr lang="ru-RU" sz="900" dirty="0"/>
              <a:t>=7см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55568" y="1982482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асфальтобетон </a:t>
            </a:r>
            <a:r>
              <a:rPr lang="en-US" sz="900" dirty="0" smtClean="0"/>
              <a:t>                           h</a:t>
            </a:r>
            <a:r>
              <a:rPr lang="ru-RU" sz="900" dirty="0"/>
              <a:t>=7см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55568" y="2734072"/>
            <a:ext cx="22170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ГПС+30% щебня </a:t>
            </a:r>
            <a:r>
              <a:rPr lang="ru-RU" sz="1200" dirty="0" smtClean="0"/>
              <a:t>      </a:t>
            </a:r>
            <a:r>
              <a:rPr lang="en-US" sz="1200" dirty="0" smtClean="0"/>
              <a:t>h</a:t>
            </a:r>
            <a:r>
              <a:rPr lang="ru-RU" sz="1200" dirty="0"/>
              <a:t>=20см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455569" y="3563520"/>
            <a:ext cx="22162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ГПС </a:t>
            </a:r>
            <a:r>
              <a:rPr lang="ru-RU" sz="1200" dirty="0" smtClean="0"/>
              <a:t>                           </a:t>
            </a:r>
            <a:r>
              <a:rPr lang="en-US" sz="1200" dirty="0" smtClean="0"/>
              <a:t>h</a:t>
            </a:r>
            <a:r>
              <a:rPr lang="ru-RU" sz="1200" dirty="0"/>
              <a:t>=30см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629109" y="1023609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Щебеночно-мастичный асфальтобетон </a:t>
            </a:r>
            <a:r>
              <a:rPr lang="en-US" sz="900" dirty="0" smtClean="0"/>
              <a:t>	                         h</a:t>
            </a:r>
            <a:r>
              <a:rPr lang="ru-RU" sz="900" dirty="0"/>
              <a:t>=5см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629109" y="1331801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асфальтобетон </a:t>
            </a:r>
            <a:r>
              <a:rPr lang="en-US" sz="900" dirty="0" smtClean="0"/>
              <a:t>                           h</a:t>
            </a:r>
            <a:r>
              <a:rPr lang="ru-RU" sz="900" dirty="0"/>
              <a:t>=7см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629109" y="1711313"/>
            <a:ext cx="2217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Горячий пористый крупнозернистый </a:t>
            </a:r>
            <a:r>
              <a:rPr lang="ru-RU" sz="900" dirty="0" smtClean="0"/>
              <a:t>асфальтобетон</a:t>
            </a:r>
            <a:r>
              <a:rPr lang="en-US" sz="900" dirty="0" smtClean="0"/>
              <a:t>                           </a:t>
            </a:r>
            <a:r>
              <a:rPr lang="ru-RU" sz="900" dirty="0" smtClean="0"/>
              <a:t> </a:t>
            </a:r>
            <a:r>
              <a:rPr lang="en-US" sz="900" dirty="0"/>
              <a:t>h</a:t>
            </a:r>
            <a:r>
              <a:rPr lang="ru-RU" sz="900" dirty="0" smtClean="0"/>
              <a:t>=</a:t>
            </a:r>
            <a:r>
              <a:rPr lang="en-US" sz="900" dirty="0" smtClean="0"/>
              <a:t>8</a:t>
            </a:r>
            <a:r>
              <a:rPr lang="ru-RU" sz="900" dirty="0" smtClean="0"/>
              <a:t>см </a:t>
            </a:r>
            <a:endParaRPr lang="ru-RU" sz="9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29109" y="2351814"/>
            <a:ext cx="22170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ЩПЦС М75 </a:t>
            </a:r>
            <a:r>
              <a:rPr lang="en-US" sz="1200" dirty="0" smtClean="0"/>
              <a:t>               h</a:t>
            </a:r>
            <a:r>
              <a:rPr lang="ru-RU" sz="1200" dirty="0"/>
              <a:t>=20см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629109" y="3011071"/>
            <a:ext cx="221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Щебень, уложенный по способу заклинки </a:t>
            </a:r>
            <a:r>
              <a:rPr lang="en-US" sz="1200" dirty="0" smtClean="0"/>
              <a:t>     h</a:t>
            </a:r>
            <a:r>
              <a:rPr lang="ru-RU" sz="1200" dirty="0" smtClean="0"/>
              <a:t>=40см 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629109" y="3737486"/>
            <a:ext cx="22170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Песок </a:t>
            </a:r>
            <a:r>
              <a:rPr lang="ru-RU" sz="1200" dirty="0" smtClean="0"/>
              <a:t>                        </a:t>
            </a:r>
            <a:r>
              <a:rPr lang="en-US" sz="1200" dirty="0" smtClean="0"/>
              <a:t>h</a:t>
            </a:r>
            <a:r>
              <a:rPr lang="ru-RU" sz="1200" dirty="0"/>
              <a:t>=40см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89035" y="4286011"/>
            <a:ext cx="2217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Конструкция </a:t>
            </a:r>
            <a:r>
              <a:rPr lang="ru-RU" sz="1200" dirty="0"/>
              <a:t>дорожной одежды на </a:t>
            </a:r>
            <a:r>
              <a:rPr lang="ru-RU" sz="1200" dirty="0" smtClean="0"/>
              <a:t>участке </a:t>
            </a:r>
            <a:r>
              <a:rPr lang="ru-RU" sz="1200" dirty="0"/>
              <a:t>М4 «Дон» км996+100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455569" y="4292169"/>
            <a:ext cx="2216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Конструкция </a:t>
            </a:r>
            <a:r>
              <a:rPr lang="ru-RU" sz="1200" dirty="0"/>
              <a:t>дорожной одежды на </a:t>
            </a:r>
            <a:r>
              <a:rPr lang="ru-RU" sz="1200" dirty="0" smtClean="0"/>
              <a:t>участке </a:t>
            </a:r>
            <a:r>
              <a:rPr lang="ru-RU" sz="1200" dirty="0"/>
              <a:t>М4 «Дон» км1172+000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629107" y="4292169"/>
            <a:ext cx="2217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Конструкция дорожной одежды на </a:t>
            </a:r>
            <a:r>
              <a:rPr lang="ru-RU" sz="1200" dirty="0" smtClean="0"/>
              <a:t>участке </a:t>
            </a:r>
            <a:r>
              <a:rPr lang="ru-RU" sz="1200" dirty="0"/>
              <a:t>М4 «Дон» км807+000 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455569" y="3259667"/>
            <a:ext cx="2216247" cy="0"/>
          </a:xfrm>
          <a:prstGeom prst="line">
            <a:avLst/>
          </a:prstGeom>
          <a:ln w="19050" cmpd="sng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12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 txBox="1">
            <a:spLocks/>
          </p:cNvSpPr>
          <p:nvPr/>
        </p:nvSpPr>
        <p:spPr>
          <a:xfrm>
            <a:off x="297498" y="267544"/>
            <a:ext cx="8557173" cy="6409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Накопление остаточных деформаций в элементах дорожных конструкций в реальных условиях их эксплуатации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pic>
        <p:nvPicPr>
          <p:cNvPr id="4" name="Рисунок 38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105" y="1044993"/>
            <a:ext cx="4003566" cy="15712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89035" y="2616201"/>
            <a:ext cx="4003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участок </a:t>
            </a:r>
            <a:r>
              <a:rPr lang="ru-RU" sz="1200" dirty="0"/>
              <a:t>автомагистрали М4 «Дон» км996+</a:t>
            </a:r>
            <a:r>
              <a:rPr lang="ru-RU" sz="1200" dirty="0" smtClean="0"/>
              <a:t>100 (срок эксплуатации 7 месяцев) 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42640" y="2616201"/>
            <a:ext cx="4003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участок </a:t>
            </a:r>
            <a:r>
              <a:rPr lang="ru-RU" sz="1200" dirty="0"/>
              <a:t>автомагистрали М4 «Дон» </a:t>
            </a:r>
            <a:r>
              <a:rPr lang="ru-RU" sz="1200" dirty="0" smtClean="0"/>
              <a:t>км1172+</a:t>
            </a:r>
            <a:r>
              <a:rPr lang="ru-RU" sz="1200" dirty="0"/>
              <a:t>0</a:t>
            </a:r>
            <a:r>
              <a:rPr lang="ru-RU" sz="1200" dirty="0" smtClean="0"/>
              <a:t>00 (срок эксплуатации 12 месяцев) </a:t>
            </a:r>
            <a:endParaRPr lang="ru-RU" sz="1200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2701" y="3048457"/>
            <a:ext cx="4003566" cy="164340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32701" y="4681836"/>
            <a:ext cx="40035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участок </a:t>
            </a:r>
            <a:r>
              <a:rPr lang="ru-RU" sz="1200" dirty="0"/>
              <a:t>автомагистрали М4 «Дон» </a:t>
            </a:r>
            <a:r>
              <a:rPr lang="ru-RU" sz="1200" dirty="0" smtClean="0"/>
              <a:t>км807+</a:t>
            </a:r>
            <a:r>
              <a:rPr lang="ru-RU" sz="1200" dirty="0"/>
              <a:t>0</a:t>
            </a:r>
            <a:r>
              <a:rPr lang="ru-RU" sz="1200" dirty="0" smtClean="0"/>
              <a:t>00 (срок эксплуатации 14 месяцев) </a:t>
            </a:r>
            <a:endParaRPr lang="ru-RU" sz="1200" dirty="0"/>
          </a:p>
        </p:txBody>
      </p:sp>
      <p:pic>
        <p:nvPicPr>
          <p:cNvPr id="9" name="Рисунок 37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8" y="1044993"/>
            <a:ext cx="4003565" cy="1571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60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Лист 0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0"/>
          <a:stretch/>
        </p:blipFill>
        <p:spPr bwMode="auto">
          <a:xfrm>
            <a:off x="1202267" y="736600"/>
            <a:ext cx="678180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43933" y="137952"/>
            <a:ext cx="8873067" cy="4039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Прогнозирование накопления остаточных деформаций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615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223851" y="1162223"/>
            <a:ext cx="3920149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верхнем и нижнем слое покрытия из плотного асфальтобетона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- 4мм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верхних слоях основания и нижних слоев покрытия из крупнозернистого пористого асфальтобетона </a:t>
            </a:r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- 3мм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слоях основания из укрепленных минеральными или комплексными вяжущими материалов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- 2мм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слоях основания из несвязных материалов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- 5мм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грунте земляного полотна 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- 6мм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78" y="1150497"/>
            <a:ext cx="1698714" cy="3788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-76952" y="1162223"/>
            <a:ext cx="326456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r>
              <a:rPr lang="ru-RU" sz="1400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20-30</a:t>
            </a:r>
            <a:r>
              <a:rPr lang="ru-RU" sz="1200" b="1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% - </a:t>
            </a:r>
            <a:endParaRPr lang="ru-RU" sz="1200" b="1" dirty="0">
              <a:solidFill>
                <a:srgbClr val="D1282E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r>
              <a:rPr lang="ru-RU" sz="1200" b="1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10-20% - </a:t>
            </a:r>
            <a:endParaRPr lang="ru-RU" sz="1200" b="1" dirty="0">
              <a:solidFill>
                <a:srgbClr val="D1282E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r>
              <a:rPr lang="ru-RU" sz="1200" b="1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5-10% -</a:t>
            </a:r>
            <a:endParaRPr lang="ru-RU" sz="1200" b="1" dirty="0">
              <a:solidFill>
                <a:srgbClr val="D1282E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r>
              <a:rPr lang="ru-RU" sz="1200" b="1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20-30% - </a:t>
            </a:r>
            <a:endParaRPr lang="ru-RU" sz="1200" b="1" dirty="0">
              <a:solidFill>
                <a:srgbClr val="D1282E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just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indent="450215" algn="r">
              <a:tabLst>
                <a:tab pos="179705" algn="l"/>
                <a:tab pos="359410" algn="l"/>
                <a:tab pos="539115" algn="l"/>
                <a:tab pos="718820" algn="l"/>
                <a:tab pos="898525" algn="l"/>
                <a:tab pos="1078230" algn="l"/>
                <a:tab pos="1257935" algn="l"/>
                <a:tab pos="1437640" algn="l"/>
                <a:tab pos="1617345" algn="l"/>
                <a:tab pos="1797050" algn="l"/>
                <a:tab pos="1976755" algn="l"/>
                <a:tab pos="2156460" algn="l"/>
                <a:tab pos="2336165" algn="l"/>
                <a:tab pos="2515870" algn="l"/>
                <a:tab pos="2695575" algn="l"/>
                <a:tab pos="2875280" algn="l"/>
                <a:tab pos="3054985" algn="l"/>
                <a:tab pos="3234690" algn="l"/>
                <a:tab pos="3414395" algn="l"/>
                <a:tab pos="3594100" algn="l"/>
                <a:tab pos="3773805" algn="l"/>
                <a:tab pos="3953510" algn="l"/>
                <a:tab pos="4133215" algn="l"/>
                <a:tab pos="4312920" algn="l"/>
                <a:tab pos="4492625" algn="l"/>
                <a:tab pos="4672330" algn="l"/>
                <a:tab pos="4852035" algn="l"/>
                <a:tab pos="5031740" algn="l"/>
                <a:tab pos="5211445" algn="l"/>
                <a:tab pos="5391150" algn="l"/>
                <a:tab pos="5570855" algn="l"/>
                <a:tab pos="5750560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30-40</a:t>
            </a:r>
            <a:r>
              <a:rPr lang="ru-RU" sz="1200" b="1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% </a:t>
            </a:r>
            <a:r>
              <a:rPr lang="ru-RU" sz="1400" dirty="0" smtClean="0">
                <a:solidFill>
                  <a:srgbClr val="D1282E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 </a:t>
            </a:r>
            <a:endParaRPr lang="ru-RU" sz="1400" dirty="0">
              <a:solidFill>
                <a:srgbClr val="D1282E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6" name="Название 1"/>
          <p:cNvSpPr txBox="1">
            <a:spLocks/>
          </p:cNvSpPr>
          <p:nvPr/>
        </p:nvSpPr>
        <p:spPr>
          <a:xfrm>
            <a:off x="262977" y="47301"/>
            <a:ext cx="8557173" cy="4859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ПРЕДЕЛЬНО-ДОПУСТИМЫЕ ДЕФОРМАЦИИ МАТЕРИАЛОВ КОНСТРУКТИВНЫХ СЛОЕВ</a:t>
            </a:r>
          </a:p>
        </p:txBody>
      </p:sp>
      <p:sp>
        <p:nvSpPr>
          <p:cNvPr id="17" name="Название 1"/>
          <p:cNvSpPr txBox="1">
            <a:spLocks/>
          </p:cNvSpPr>
          <p:nvPr/>
        </p:nvSpPr>
        <p:spPr>
          <a:xfrm>
            <a:off x="411493" y="614372"/>
            <a:ext cx="2921476" cy="5075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накопление деформаций в реальных условиях в процентном соотношении </a:t>
            </a:r>
          </a:p>
        </p:txBody>
      </p:sp>
      <p:sp>
        <p:nvSpPr>
          <p:cNvPr id="18" name="Название 1"/>
          <p:cNvSpPr txBox="1">
            <a:spLocks/>
          </p:cNvSpPr>
          <p:nvPr/>
        </p:nvSpPr>
        <p:spPr>
          <a:xfrm>
            <a:off x="5369209" y="652623"/>
            <a:ext cx="3310622" cy="4693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Предельно допустимые деформации при испытании на ПДИ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102660" y="1897039"/>
            <a:ext cx="371749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486" y="1892490"/>
            <a:ext cx="3319483" cy="454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02660" y="2363337"/>
            <a:ext cx="371749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486" y="2363337"/>
            <a:ext cx="3319483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102660" y="3277738"/>
            <a:ext cx="371749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102660" y="4055659"/>
            <a:ext cx="371749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16380" y="3277738"/>
            <a:ext cx="3316589" cy="455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6380" y="4060209"/>
            <a:ext cx="3316589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5986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Лист 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1"/>
          <a:stretch>
            <a:fillRect/>
          </a:stretch>
        </p:blipFill>
        <p:spPr bwMode="auto">
          <a:xfrm>
            <a:off x="533399" y="1278467"/>
            <a:ext cx="8085667" cy="361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азвание 1"/>
          <p:cNvSpPr txBox="1">
            <a:spLocks/>
          </p:cNvSpPr>
          <p:nvPr/>
        </p:nvSpPr>
        <p:spPr>
          <a:xfrm>
            <a:off x="297498" y="267544"/>
            <a:ext cx="8557173" cy="8500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Динамика накопления необратимых перемещений поверхности проезжей части (правая сторона) автомобильной дороги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020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422401" y="694270"/>
            <a:ext cx="6358466" cy="4328580"/>
            <a:chOff x="0" y="0"/>
            <a:chExt cx="5640" cy="5152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40"/>
              <a:ext cx="5536" cy="4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40" cy="5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143933" y="137952"/>
            <a:ext cx="8873067" cy="5224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Укрупненная блок-схема программного комплекса прогнозирования накопления остаточных деформаций в дорожных конструкциях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098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Лист 1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98"/>
          <a:stretch/>
        </p:blipFill>
        <p:spPr bwMode="auto">
          <a:xfrm>
            <a:off x="1066801" y="719667"/>
            <a:ext cx="6949016" cy="420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143933" y="137952"/>
            <a:ext cx="8873067" cy="5224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Прибор для определения ползучести дорожно-строительных материалов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936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6678" y="1312972"/>
            <a:ext cx="2582441" cy="2141432"/>
          </a:xfrm>
          <a:prstGeom prst="rect">
            <a:avLst/>
          </a:prstGeom>
        </p:spPr>
      </p:pic>
      <p:pic>
        <p:nvPicPr>
          <p:cNvPr id="6" name="Рисунок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3768" y="1312972"/>
            <a:ext cx="2582441" cy="2141432"/>
          </a:xfrm>
          <a:prstGeom prst="rect">
            <a:avLst/>
          </a:prstGeom>
        </p:spPr>
      </p:pic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6917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Существующее Лабораторное оборудование, предназначенное для испытаний асфальтобетонов колесной нагрузкой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800" y="3990289"/>
            <a:ext cx="8026400" cy="93871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1100" dirty="0" smtClean="0"/>
              <a:t>Нерасчетное </a:t>
            </a:r>
            <a:r>
              <a:rPr lang="ru-RU" sz="1100" dirty="0"/>
              <a:t>количество приложений </a:t>
            </a:r>
            <a:r>
              <a:rPr lang="ru-RU" sz="1100" dirty="0" smtClean="0"/>
              <a:t>расчетной </a:t>
            </a:r>
            <a:r>
              <a:rPr lang="ru-RU" sz="1100" dirty="0"/>
              <a:t>нагрузки</a:t>
            </a:r>
            <a:r>
              <a:rPr lang="ru-RU" sz="1100" dirty="0" smtClean="0"/>
              <a:t>;</a:t>
            </a:r>
          </a:p>
          <a:p>
            <a:pPr marL="228600" indent="-228600">
              <a:buFontTx/>
              <a:buAutoNum type="arabicPeriod"/>
            </a:pPr>
            <a:r>
              <a:rPr lang="ru-RU" sz="1100" dirty="0" smtClean="0"/>
              <a:t>Маленький отпечаток </a:t>
            </a:r>
            <a:r>
              <a:rPr lang="ru-RU" sz="1100" dirty="0"/>
              <a:t>колеса по отношению к максимальному размеру фракции </a:t>
            </a:r>
            <a:r>
              <a:rPr lang="ru-RU" sz="1100" dirty="0" smtClean="0"/>
              <a:t>щебня;</a:t>
            </a:r>
          </a:p>
          <a:p>
            <a:pPr marL="228600" indent="-228600">
              <a:buAutoNum type="arabicPeriod" startAt="3"/>
            </a:pPr>
            <a:r>
              <a:rPr lang="ru-RU" sz="1100" dirty="0" smtClean="0"/>
              <a:t>Время </a:t>
            </a:r>
            <a:r>
              <a:rPr lang="ru-RU" sz="1100" dirty="0"/>
              <a:t>приложения нагрузки, не соответствующее времени приложения нагрузки в реальных условиях </a:t>
            </a:r>
            <a:r>
              <a:rPr lang="ru-RU" sz="1100" dirty="0" smtClean="0"/>
              <a:t>эксплуатации</a:t>
            </a:r>
            <a:endParaRPr lang="en-US" sz="1100" dirty="0" smtClean="0"/>
          </a:p>
          <a:p>
            <a:r>
              <a:rPr lang="en-US" sz="1100" dirty="0" smtClean="0"/>
              <a:t>4</a:t>
            </a:r>
            <a:r>
              <a:rPr lang="ru-RU" sz="1100" dirty="0" smtClean="0"/>
              <a:t>.  Высокая стоимость</a:t>
            </a:r>
            <a:endParaRPr lang="ru-RU" sz="1100" dirty="0"/>
          </a:p>
        </p:txBody>
      </p:sp>
      <p:sp>
        <p:nvSpPr>
          <p:cNvPr id="10" name="Название 1"/>
          <p:cNvSpPr txBox="1">
            <a:spLocks/>
          </p:cNvSpPr>
          <p:nvPr/>
        </p:nvSpPr>
        <p:spPr>
          <a:xfrm>
            <a:off x="3788861" y="3539092"/>
            <a:ext cx="1553607" cy="34713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45720" rIns="45720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Недостатки: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678" y="942377"/>
            <a:ext cx="2582440" cy="46166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French Rutting Tester (FRT) </a:t>
            </a:r>
            <a:r>
              <a:rPr lang="ru-RU" sz="1200" dirty="0" smtClean="0"/>
              <a:t>Франция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63768" y="942377"/>
            <a:ext cx="2582440" cy="46166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dirty="0"/>
              <a:t>Georgia Loaded </a:t>
            </a:r>
            <a:r>
              <a:rPr lang="en-US" sz="1200" dirty="0" smtClean="0"/>
              <a:t>Wheel Tester (GLWT) </a:t>
            </a:r>
            <a:r>
              <a:rPr lang="ru-RU" sz="1200" dirty="0" smtClean="0"/>
              <a:t>США</a:t>
            </a:r>
            <a:endParaRPr lang="ru-RU" sz="1200" dirty="0"/>
          </a:p>
        </p:txBody>
      </p:sp>
      <p:pic>
        <p:nvPicPr>
          <p:cNvPr id="14" name="Изображение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6" y="1312973"/>
            <a:ext cx="2582440" cy="2141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9035" y="936855"/>
            <a:ext cx="2582440" cy="46166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1200" dirty="0" smtClean="0"/>
              <a:t>Hamburg Wheel Tester Device</a:t>
            </a:r>
            <a:r>
              <a:rPr lang="ru-RU" sz="1200" dirty="0" smtClean="0"/>
              <a:t> (</a:t>
            </a:r>
            <a:r>
              <a:rPr lang="en-US" sz="1200" dirty="0" smtClean="0"/>
              <a:t>HWTD</a:t>
            </a:r>
            <a:r>
              <a:rPr lang="ru-RU" sz="1200" dirty="0" smtClean="0"/>
              <a:t>)</a:t>
            </a:r>
            <a:r>
              <a:rPr lang="en-US" sz="1200" dirty="0" smtClean="0"/>
              <a:t> </a:t>
            </a:r>
            <a:r>
              <a:rPr lang="ru-RU" sz="1200" dirty="0" smtClean="0"/>
              <a:t>Германия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482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звание 1"/>
          <p:cNvSpPr>
            <a:spLocks noGrp="1"/>
          </p:cNvSpPr>
          <p:nvPr>
            <p:ph type="title"/>
          </p:nvPr>
        </p:nvSpPr>
        <p:spPr>
          <a:xfrm>
            <a:off x="289035" y="197220"/>
            <a:ext cx="8557173" cy="6917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  <a:cs typeface="Calibri"/>
              </a:rPr>
              <a:t>лабораторная установка для оценки устойчивости ДСМ на накопление остаточных деформаций под воздействием динамических нагрузок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  <a:cs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1401" y="1097460"/>
            <a:ext cx="3994805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</a:t>
            </a:r>
            <a:r>
              <a:rPr lang="ru-RU" dirty="0"/>
              <a:t>. Датчик силы;</a:t>
            </a:r>
          </a:p>
          <a:p>
            <a:r>
              <a:rPr lang="ru-RU" b="1" dirty="0"/>
              <a:t>2. </a:t>
            </a:r>
            <a:r>
              <a:rPr lang="ru-RU" dirty="0"/>
              <a:t>Оптико-электронные растровые преобразователи линейных перемещений; </a:t>
            </a:r>
          </a:p>
          <a:p>
            <a:r>
              <a:rPr lang="ru-RU" dirty="0" smtClean="0"/>
              <a:t>3</a:t>
            </a:r>
            <a:r>
              <a:rPr lang="ru-RU" dirty="0"/>
              <a:t>. Инфракрасные нагреватели;</a:t>
            </a:r>
          </a:p>
          <a:p>
            <a:r>
              <a:rPr lang="ru-RU" dirty="0"/>
              <a:t>4. Образец испытываемого </a:t>
            </a:r>
            <a:r>
              <a:rPr lang="ru-RU" dirty="0" smtClean="0"/>
              <a:t>материала;</a:t>
            </a:r>
          </a:p>
          <a:p>
            <a:r>
              <a:rPr lang="ru-RU" dirty="0" smtClean="0"/>
              <a:t>5. Шаговый двигатель;</a:t>
            </a:r>
            <a:endParaRPr lang="ru-RU" dirty="0"/>
          </a:p>
          <a:p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/>
              <a:t>Температурный регулятор; </a:t>
            </a:r>
          </a:p>
          <a:p>
            <a:r>
              <a:rPr lang="ru-RU" dirty="0"/>
              <a:t>7</a:t>
            </a:r>
            <a:r>
              <a:rPr lang="ru-RU" dirty="0" smtClean="0"/>
              <a:t>. </a:t>
            </a:r>
            <a:r>
              <a:rPr lang="ru-RU" dirty="0"/>
              <a:t>Частотный регулятор.</a:t>
            </a: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036" y="1097460"/>
            <a:ext cx="3644887" cy="3578415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3234268" y="2302933"/>
            <a:ext cx="931332" cy="194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234268" y="2650067"/>
            <a:ext cx="931332" cy="194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243669" y="1286933"/>
            <a:ext cx="1921932" cy="321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379135" y="1930400"/>
            <a:ext cx="1786466" cy="338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973669" y="2269067"/>
            <a:ext cx="677335" cy="4233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973669" y="2921001"/>
            <a:ext cx="677335" cy="4402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4165600" y="1143000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165600" y="1786466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65600" y="2158999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165600" y="2506133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02734" y="2125132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02734" y="2777067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48667" y="3632199"/>
            <a:ext cx="270933" cy="2878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132668" y="3776133"/>
            <a:ext cx="1032932" cy="2624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66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Техническая.thmx</Template>
  <TotalTime>3815</TotalTime>
  <Words>2102</Words>
  <Application>Microsoft Office PowerPoint</Application>
  <PresentationFormat>Экран (16:9)</PresentationFormat>
  <Paragraphs>342</Paragraphs>
  <Slides>51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51</vt:i4>
      </vt:variant>
    </vt:vector>
  </HeadingPairs>
  <TitlesOfParts>
    <vt:vector size="62" baseType="lpstr">
      <vt:lpstr>MS Mincho</vt:lpstr>
      <vt:lpstr>Arial</vt:lpstr>
      <vt:lpstr>Calibri</vt:lpstr>
      <vt:lpstr>ÇlÇr ñæí©</vt:lpstr>
      <vt:lpstr>Franklin Gothic Book</vt:lpstr>
      <vt:lpstr>Tahoma</vt:lpstr>
      <vt:lpstr>Times New Roman</vt:lpstr>
      <vt:lpstr>Wingdings 2</vt:lpstr>
      <vt:lpstr>Technic</vt:lpstr>
      <vt:lpstr>‘ормула</vt:lpstr>
      <vt:lpstr>Документ</vt:lpstr>
      <vt:lpstr>Современные методы прогнозирования накопления деформаций в элементах дорожной конструкции</vt:lpstr>
      <vt:lpstr>Недостатки ОДН 218.046-01</vt:lpstr>
      <vt:lpstr>Уравнения движения автотранспортных средств по дорожной конструкции</vt:lpstr>
      <vt:lpstr>Методика построения квазистатической нагрузки</vt:lpstr>
      <vt:lpstr>Прогнозирование накопления остаточных деформаций</vt:lpstr>
      <vt:lpstr>Укрупненная блок-схема программного комплекса прогнозирования накопления остаточных деформаций в дорожных конструкциях</vt:lpstr>
      <vt:lpstr>Прибор для определения ползучести дорожно-строительных материалов</vt:lpstr>
      <vt:lpstr>Существующее Лабораторное оборудование, предназначенное для испытаний асфальтобетонов колесной нагрузкой</vt:lpstr>
      <vt:lpstr>лабораторная установка для оценки устойчивости ДСМ на накопление остаточных деформаций под воздействием динамических нагрузок</vt:lpstr>
      <vt:lpstr>Прибор динамических испытаний (ПДИ)</vt:lpstr>
      <vt:lpstr>Схема Лабораторных исследований материалов слоев оснований дорожных одежд и грунта земляного полотна на приборе динамических испытаний</vt:lpstr>
      <vt:lpstr>Схема Лабораторных исследований асфальтобетонных образцов для слоев оснований и покрытий дорожных одежд на приборе динамических испытаний</vt:lpstr>
      <vt:lpstr>Лабораторные испытания устойчивости суглинистого грунта к накоплению остаточных деформаций на приборе динамических испытаний</vt:lpstr>
      <vt:lpstr>Лабораторные испытания устойчивости супесчаного грунта к накоплению остаточных деформаций на приборе динамических испытаний</vt:lpstr>
      <vt:lpstr>Лабораторные испытания устойчивости песчаного грунта к накоплению остаточных деформаций на приборе динамических испытаний</vt:lpstr>
      <vt:lpstr>Интенсивность набора влажности грунтом, в зависимости от его коэффициента уплотнения</vt:lpstr>
      <vt:lpstr>Лабораторные исследования несвязных дорожно-строительных материалов</vt:lpstr>
      <vt:lpstr>Лабораторные испытания устойчивости несвязных дсм к накоплению остаточных деформаций на приборе динамических испытаний</vt:lpstr>
      <vt:lpstr>Лабораторные испытания устойчивости щебеночно-песчаных смесей, укрепленных минеральным вяжущим к накоплению остаточных деформаций на приборе динамических испытаний</vt:lpstr>
      <vt:lpstr>Лабораторные испытания устойчивости щебеночно-песчаных смесей, укрепленных комплексным вяжущим к накоплению остаточных деформаций на приборе динамических испытаний</vt:lpstr>
      <vt:lpstr>Лабораторные исследования различных типов и марок асфальтобетонов, в том числе на основе модифицированных битумов на накопление остаточных деформаций</vt:lpstr>
      <vt:lpstr>Добавки в асфальтобетон</vt:lpstr>
      <vt:lpstr>Лабораторные исследования предела прочности при сжатии при 20°С для щебеночно-мастичного асфальтобетона и горячего плотного мелкозернистого асфальтобетона типа А I марки, в том числе на основе модифицированных битумов </vt:lpstr>
      <vt:lpstr>Лабораторные исследования предела прочности при сжатии при 50°С для щебеночно-мастичного асфальтобетона и горячего плотного мелкозернистого асфальтобетона типа А I марки, в том числе на основе модифицированных битумов </vt:lpstr>
      <vt:lpstr>Лабораторные исследования водонасыщения образцов щебеночно-мастичного асфальтобетона и горячего плотного мелкозернистого асфальтобетона типа А I марки, в том числе на основе модифицированных битумов </vt:lpstr>
      <vt:lpstr>Лабораторные исследования сцепления при сдвиге при 50°С для щебеночно-мастичного асфальтобетона и горячего плотного мелкозернистого асфальтобетона типа А I марки, в том числе на основе модифицированных битумов </vt:lpstr>
      <vt:lpstr>Лабораторные испытания устойчивости асфальтобетона        типа А I марки к накоплению остаточных деформаций на приборе динамических испытаний</vt:lpstr>
      <vt:lpstr>Лабораторные испытания устойчивости щебеночно-мастичного асфальтобетона к накоплению остаточных деформаций на приборе динамических испытаний</vt:lpstr>
      <vt:lpstr>Экспериментальные исследования устойчивости к накоплению остаточных деформаций под воздействием расчетных динамических нагрузок асфальтобетонов типа А I марки</vt:lpstr>
      <vt:lpstr>Экспериментальные исследования устойчивости к накоплению остаточных деформаций под воздействием расчетных динамических нагрузок щебеночно-мастичных асфальтобетонов</vt:lpstr>
      <vt:lpstr>Лабораторные испытания устойчивости крупнозернистого пористого  асфальтобетона к накоплению остаточных деформаций на приборе динамических испытаний</vt:lpstr>
      <vt:lpstr>Лабораторные испытания устойчивости крупнозернистого плотного  асфальтобетона к накоплению остаточных деформаций на приборе динамических испытаний</vt:lpstr>
      <vt:lpstr>Поперечный профиль автодороги М4 «дон» км982-км1000</vt:lpstr>
      <vt:lpstr>Исходные данные, необходимые для проведения расчета автомобильной дороги в соответствии с предлагаемой методикой</vt:lpstr>
      <vt:lpstr>Внесение исходных данных для рассматриваемой автомобильной дороги</vt:lpstr>
      <vt:lpstr>Внесение исходных данных по суточной интенсивности и составу движения</vt:lpstr>
      <vt:lpstr>Распределение состава транспортного потока по скорости и полосам движения</vt:lpstr>
      <vt:lpstr>Внесение исходных данных по температурному режиму работы дорожной конструкции </vt:lpstr>
      <vt:lpstr>Внесение исходных данных по влажностному режиму работы грунта земляного полотна</vt:lpstr>
      <vt:lpstr>Внесение исходных данных по накоплению остаточных деформаций в материалах конструктивных слоев дорожных одежд и грунте земляного полотна</vt:lpstr>
      <vt:lpstr>определение вертикальных перемещений поверхности дорожного покрытия и приведенных квазистатических нагрузок от движущегося транспорта</vt:lpstr>
      <vt:lpstr>Определение суммарной приведенной квазистатической нагрузки </vt:lpstr>
      <vt:lpstr>Накопление максимальных необратимых перемещений поверхности проезжей части автодороги</vt:lpstr>
      <vt:lpstr>Накопление остаточных деформаций на поверхности покрытия за 15 лет эксплуатации дороги</vt:lpstr>
      <vt:lpstr>Схема наблюдательной станции на автодороге «ольгинская-волгодонск», км11</vt:lpstr>
      <vt:lpstr>Схема расположения измерительных зондов в плане</vt:lpstr>
      <vt:lpstr>Конструкция измерительных зондов для исследований накоплений остаточных деформаций в слоях дорожных одежд и грунте земляного полотна</vt:lpstr>
      <vt:lpstr>Конструкции дорожных одежд на экспериментальных участках автомобильной дороги м4-«дон»</vt:lpstr>
      <vt:lpstr>Презентация PowerPoint</vt:lpstr>
      <vt:lpstr>Презентация PowerPoint</vt:lpstr>
      <vt:lpstr>Презентация PowerPoint</vt:lpstr>
    </vt:vector>
  </TitlesOfParts>
  <Company>РГСУ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дорожно-строительных материалов на устойчивость к колееобразованию с установлением предельно допустимых значений остаточных деформаций в элементах дорожных конструкций в реальных условиях их эксплуатации на установке динамического нагружения </dc:title>
  <dc:creator>Дмитрий Чирва</dc:creator>
  <cp:lastModifiedBy>Матуа ВП</cp:lastModifiedBy>
  <cp:revision>179</cp:revision>
  <dcterms:created xsi:type="dcterms:W3CDTF">2013-10-01T06:11:38Z</dcterms:created>
  <dcterms:modified xsi:type="dcterms:W3CDTF">2017-10-06T12:41:29Z</dcterms:modified>
</cp:coreProperties>
</file>